
<file path=[Content_Types].xml><?xml version="1.0" encoding="utf-8"?>
<Types xmlns="http://schemas.openxmlformats.org/package/2006/content-types">
  <Override PartName="/ppt/notesSlides/notesSlide2.xml" ContentType="application/vnd.openxmlformats-officedocument.presentationml.notesSlide+xml"/>
  <Override PartName="/ppt/tags/tag8.xml" ContentType="application/vnd.openxmlformats-officedocument.presentationml.tags+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notesSlides/notesSlide17.xml" ContentType="application/vnd.openxmlformats-officedocument.presentationml.notesSl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ppt/diagrams/data1.xml" ContentType="application/vnd.openxmlformats-officedocument.drawingml.diagramData+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6" r:id="rId1"/>
  </p:sldMasterIdLst>
  <p:notesMasterIdLst>
    <p:notesMasterId r:id="rId25"/>
  </p:notesMasterIdLst>
  <p:sldIdLst>
    <p:sldId id="419" r:id="rId2"/>
    <p:sldId id="442" r:id="rId3"/>
    <p:sldId id="443" r:id="rId4"/>
    <p:sldId id="444" r:id="rId5"/>
    <p:sldId id="445" r:id="rId6"/>
    <p:sldId id="446" r:id="rId7"/>
    <p:sldId id="447" r:id="rId8"/>
    <p:sldId id="448" r:id="rId9"/>
    <p:sldId id="449" r:id="rId10"/>
    <p:sldId id="450"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3" r:id="rId24"/>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3248">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8D1E6C"/>
    <a:srgbClr val="EC5416"/>
    <a:srgbClr val="E8771F"/>
    <a:srgbClr val="1559D1"/>
    <a:srgbClr val="99CC00"/>
    <a:srgbClr val="FFCC66"/>
    <a:srgbClr val="E79E21"/>
    <a:srgbClr val="E88D5F"/>
    <a:srgbClr val="653E61"/>
    <a:srgbClr val="89659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58707" autoAdjust="0"/>
  </p:normalViewPr>
  <p:slideViewPr>
    <p:cSldViewPr snapToGrid="0" snapToObjects="1">
      <p:cViewPr>
        <p:scale>
          <a:sx n="100" d="100"/>
          <a:sy n="100" d="100"/>
        </p:scale>
        <p:origin x="-678" y="996"/>
      </p:cViewPr>
      <p:guideLst>
        <p:guide orient="horz" pos="3248"/>
        <p:guide/>
      </p:guideLst>
    </p:cSldViewPr>
  </p:slid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94FCCE-306A-4EF6-AAA4-5F4D96E31C70}" type="doc">
      <dgm:prSet loTypeId="urn:microsoft.com/office/officeart/2005/8/layout/venn2" loCatId="relationship" qsTypeId="urn:microsoft.com/office/officeart/2005/8/quickstyle/simple1" qsCatId="simple" csTypeId="urn:microsoft.com/office/officeart/2005/8/colors/colorful4" csCatId="colorful" phldr="1"/>
      <dgm:spPr/>
      <dgm:t>
        <a:bodyPr/>
        <a:lstStyle/>
        <a:p>
          <a:endParaRPr lang="en-US"/>
        </a:p>
      </dgm:t>
    </dgm:pt>
    <dgm:pt modelId="{5263C473-6F8E-4372-A5B8-4D19A292BE80}">
      <dgm:prSet phldrT="[Text]" custT="1"/>
      <dgm:spPr>
        <a:solidFill>
          <a:srgbClr val="FFC000"/>
        </a:solidFill>
      </dgm:spPr>
      <dgm:t>
        <a:bodyPr/>
        <a:lstStyle/>
        <a:p>
          <a:r>
            <a:rPr lang="en-ZA" sz="1600" b="0" dirty="0" smtClean="0">
              <a:solidFill>
                <a:schemeClr val="accent6">
                  <a:lumMod val="75000"/>
                </a:schemeClr>
              </a:solidFill>
            </a:rPr>
            <a:t>Government and international commu</a:t>
          </a:r>
          <a:r>
            <a:rPr lang="en-ZA" sz="1600" b="1" dirty="0" smtClean="0">
              <a:solidFill>
                <a:schemeClr val="accent6">
                  <a:lumMod val="75000"/>
                </a:schemeClr>
              </a:solidFill>
            </a:rPr>
            <a:t>nity</a:t>
          </a:r>
          <a:endParaRPr lang="en-US" sz="1600" b="1" dirty="0">
            <a:solidFill>
              <a:schemeClr val="accent6">
                <a:lumMod val="75000"/>
              </a:schemeClr>
            </a:solidFill>
          </a:endParaRPr>
        </a:p>
      </dgm:t>
    </dgm:pt>
    <dgm:pt modelId="{1806668E-7344-497D-9465-7266B598FE3E}" type="parTrans" cxnId="{BC6C284D-FBCD-4748-B537-C29E655167AA}">
      <dgm:prSet/>
      <dgm:spPr/>
      <dgm:t>
        <a:bodyPr/>
        <a:lstStyle/>
        <a:p>
          <a:endParaRPr lang="en-US"/>
        </a:p>
      </dgm:t>
    </dgm:pt>
    <dgm:pt modelId="{833BBA4A-A463-48A6-B1A6-FA823D871977}" type="sibTrans" cxnId="{BC6C284D-FBCD-4748-B537-C29E655167AA}">
      <dgm:prSet/>
      <dgm:spPr/>
      <dgm:t>
        <a:bodyPr/>
        <a:lstStyle/>
        <a:p>
          <a:endParaRPr lang="en-US"/>
        </a:p>
      </dgm:t>
    </dgm:pt>
    <dgm:pt modelId="{3C983B24-F284-4C2D-8080-DB2D0ECFC705}">
      <dgm:prSet phldrT="[Text]"/>
      <dgm:spPr>
        <a:solidFill>
          <a:srgbClr val="00B050"/>
        </a:solidFill>
      </dgm:spPr>
      <dgm:t>
        <a:bodyPr/>
        <a:lstStyle/>
        <a:p>
          <a:r>
            <a:rPr lang="en-ZA" b="1" dirty="0" smtClean="0"/>
            <a:t>Community</a:t>
          </a:r>
          <a:endParaRPr lang="en-US" b="1" dirty="0"/>
        </a:p>
      </dgm:t>
    </dgm:pt>
    <dgm:pt modelId="{53A5FFA4-B251-4177-982F-5919432C69C9}" type="parTrans" cxnId="{50C7E96B-877E-4CAD-932A-24A59ACC954A}">
      <dgm:prSet/>
      <dgm:spPr/>
      <dgm:t>
        <a:bodyPr/>
        <a:lstStyle/>
        <a:p>
          <a:endParaRPr lang="en-US"/>
        </a:p>
      </dgm:t>
    </dgm:pt>
    <dgm:pt modelId="{8E7FD31C-0BCF-4CF9-9B1A-1BEA17A9C37D}" type="sibTrans" cxnId="{50C7E96B-877E-4CAD-932A-24A59ACC954A}">
      <dgm:prSet/>
      <dgm:spPr/>
      <dgm:t>
        <a:bodyPr/>
        <a:lstStyle/>
        <a:p>
          <a:endParaRPr lang="en-US"/>
        </a:p>
      </dgm:t>
    </dgm:pt>
    <dgm:pt modelId="{965B690B-3A7F-41A6-B252-7953CE43DD8A}">
      <dgm:prSet phldrT="[Text]"/>
      <dgm:spPr>
        <a:solidFill>
          <a:srgbClr val="0070C0"/>
        </a:solidFill>
      </dgm:spPr>
      <dgm:t>
        <a:bodyPr/>
        <a:lstStyle/>
        <a:p>
          <a:r>
            <a:rPr lang="en-ZA" b="1" dirty="0" smtClean="0"/>
            <a:t>Family</a:t>
          </a:r>
          <a:endParaRPr lang="en-US" b="1" dirty="0"/>
        </a:p>
      </dgm:t>
    </dgm:pt>
    <dgm:pt modelId="{2992C4CB-B3AE-4358-82B9-CB6A5B6A8CC1}" type="parTrans" cxnId="{F7FF4632-CF9C-4944-B55E-B86CE939BE37}">
      <dgm:prSet/>
      <dgm:spPr/>
      <dgm:t>
        <a:bodyPr/>
        <a:lstStyle/>
        <a:p>
          <a:endParaRPr lang="en-US"/>
        </a:p>
      </dgm:t>
    </dgm:pt>
    <dgm:pt modelId="{2838DDF1-40B8-429F-AEF6-48CA13BCEEF5}" type="sibTrans" cxnId="{F7FF4632-CF9C-4944-B55E-B86CE939BE37}">
      <dgm:prSet/>
      <dgm:spPr/>
      <dgm:t>
        <a:bodyPr/>
        <a:lstStyle/>
        <a:p>
          <a:endParaRPr lang="en-US"/>
        </a:p>
      </dgm:t>
    </dgm:pt>
    <dgm:pt modelId="{1ED7C0EE-9678-42E2-888D-7FD4A3705387}">
      <dgm:prSet phldrT="[Text]"/>
      <dgm:spPr>
        <a:solidFill>
          <a:srgbClr val="002060"/>
        </a:solidFill>
      </dgm:spPr>
      <dgm:t>
        <a:bodyPr/>
        <a:lstStyle/>
        <a:p>
          <a:r>
            <a:rPr lang="en-ZA" b="1" dirty="0" smtClean="0"/>
            <a:t>Patient</a:t>
          </a:r>
          <a:endParaRPr lang="en-US" b="1" dirty="0"/>
        </a:p>
      </dgm:t>
    </dgm:pt>
    <dgm:pt modelId="{15196E75-BF37-4012-9215-8583426CA290}" type="parTrans" cxnId="{1291736F-CC2C-4ACB-AE0B-660F021C3E75}">
      <dgm:prSet/>
      <dgm:spPr/>
      <dgm:t>
        <a:bodyPr/>
        <a:lstStyle/>
        <a:p>
          <a:endParaRPr lang="en-US"/>
        </a:p>
      </dgm:t>
    </dgm:pt>
    <dgm:pt modelId="{B6DA7703-B25A-47A2-9526-5EBB4E116989}" type="sibTrans" cxnId="{1291736F-CC2C-4ACB-AE0B-660F021C3E75}">
      <dgm:prSet/>
      <dgm:spPr/>
      <dgm:t>
        <a:bodyPr/>
        <a:lstStyle/>
        <a:p>
          <a:endParaRPr lang="en-US"/>
        </a:p>
      </dgm:t>
    </dgm:pt>
    <dgm:pt modelId="{028896D7-A2C8-4666-9DBE-5B06FB549079}" type="pres">
      <dgm:prSet presAssocID="{D894FCCE-306A-4EF6-AAA4-5F4D96E31C70}" presName="Name0" presStyleCnt="0">
        <dgm:presLayoutVars>
          <dgm:chMax val="7"/>
          <dgm:resizeHandles val="exact"/>
        </dgm:presLayoutVars>
      </dgm:prSet>
      <dgm:spPr/>
      <dgm:t>
        <a:bodyPr/>
        <a:lstStyle/>
        <a:p>
          <a:endParaRPr lang="en-GB"/>
        </a:p>
      </dgm:t>
    </dgm:pt>
    <dgm:pt modelId="{88A16D16-173C-4511-AAF8-9C566E89F256}" type="pres">
      <dgm:prSet presAssocID="{D894FCCE-306A-4EF6-AAA4-5F4D96E31C70}" presName="comp1" presStyleCnt="0"/>
      <dgm:spPr/>
    </dgm:pt>
    <dgm:pt modelId="{9D4A7215-A480-4BA7-8476-265161B6058F}" type="pres">
      <dgm:prSet presAssocID="{D894FCCE-306A-4EF6-AAA4-5F4D96E31C70}" presName="circle1" presStyleLbl="node1" presStyleIdx="0" presStyleCnt="4" custScaleX="135755"/>
      <dgm:spPr/>
      <dgm:t>
        <a:bodyPr/>
        <a:lstStyle/>
        <a:p>
          <a:endParaRPr lang="en-US"/>
        </a:p>
      </dgm:t>
    </dgm:pt>
    <dgm:pt modelId="{A741E34E-33F5-4F4E-AD97-0759568598A2}" type="pres">
      <dgm:prSet presAssocID="{D894FCCE-306A-4EF6-AAA4-5F4D96E31C70}" presName="c1text" presStyleLbl="node1" presStyleIdx="0" presStyleCnt="4">
        <dgm:presLayoutVars>
          <dgm:bulletEnabled val="1"/>
        </dgm:presLayoutVars>
      </dgm:prSet>
      <dgm:spPr/>
      <dgm:t>
        <a:bodyPr/>
        <a:lstStyle/>
        <a:p>
          <a:endParaRPr lang="en-US"/>
        </a:p>
      </dgm:t>
    </dgm:pt>
    <dgm:pt modelId="{41A8C5D2-2808-41A9-8FBE-CD1BCBA8EDA7}" type="pres">
      <dgm:prSet presAssocID="{D894FCCE-306A-4EF6-AAA4-5F4D96E31C70}" presName="comp2" presStyleCnt="0"/>
      <dgm:spPr/>
    </dgm:pt>
    <dgm:pt modelId="{325FB37F-3168-457F-BB8D-2C8B5F2FCE4D}" type="pres">
      <dgm:prSet presAssocID="{D894FCCE-306A-4EF6-AAA4-5F4D96E31C70}" presName="circle2" presStyleLbl="node1" presStyleIdx="1" presStyleCnt="4" custScaleY="91621"/>
      <dgm:spPr/>
      <dgm:t>
        <a:bodyPr/>
        <a:lstStyle/>
        <a:p>
          <a:endParaRPr lang="en-GB"/>
        </a:p>
      </dgm:t>
    </dgm:pt>
    <dgm:pt modelId="{36E9C397-1BEE-4365-A9CE-9D945ABCF736}" type="pres">
      <dgm:prSet presAssocID="{D894FCCE-306A-4EF6-AAA4-5F4D96E31C70}" presName="c2text" presStyleLbl="node1" presStyleIdx="1" presStyleCnt="4">
        <dgm:presLayoutVars>
          <dgm:bulletEnabled val="1"/>
        </dgm:presLayoutVars>
      </dgm:prSet>
      <dgm:spPr/>
      <dgm:t>
        <a:bodyPr/>
        <a:lstStyle/>
        <a:p>
          <a:endParaRPr lang="en-GB"/>
        </a:p>
      </dgm:t>
    </dgm:pt>
    <dgm:pt modelId="{D02F4CB6-23ED-4922-B132-700F4103080D}" type="pres">
      <dgm:prSet presAssocID="{D894FCCE-306A-4EF6-AAA4-5F4D96E31C70}" presName="comp3" presStyleCnt="0"/>
      <dgm:spPr/>
    </dgm:pt>
    <dgm:pt modelId="{7504EDD0-5BFB-4F82-90CC-BB653688BCD4}" type="pres">
      <dgm:prSet presAssocID="{D894FCCE-306A-4EF6-AAA4-5F4D96E31C70}" presName="circle3" presStyleLbl="node1" presStyleIdx="2" presStyleCnt="4"/>
      <dgm:spPr/>
      <dgm:t>
        <a:bodyPr/>
        <a:lstStyle/>
        <a:p>
          <a:endParaRPr lang="en-GB"/>
        </a:p>
      </dgm:t>
    </dgm:pt>
    <dgm:pt modelId="{B772A11B-C3AF-4807-BE9A-38171687E3D3}" type="pres">
      <dgm:prSet presAssocID="{D894FCCE-306A-4EF6-AAA4-5F4D96E31C70}" presName="c3text" presStyleLbl="node1" presStyleIdx="2" presStyleCnt="4">
        <dgm:presLayoutVars>
          <dgm:bulletEnabled val="1"/>
        </dgm:presLayoutVars>
      </dgm:prSet>
      <dgm:spPr/>
      <dgm:t>
        <a:bodyPr/>
        <a:lstStyle/>
        <a:p>
          <a:endParaRPr lang="en-GB"/>
        </a:p>
      </dgm:t>
    </dgm:pt>
    <dgm:pt modelId="{097E79FC-B1DD-4A9B-87FF-5507A3703A08}" type="pres">
      <dgm:prSet presAssocID="{D894FCCE-306A-4EF6-AAA4-5F4D96E31C70}" presName="comp4" presStyleCnt="0"/>
      <dgm:spPr/>
    </dgm:pt>
    <dgm:pt modelId="{07763D44-8A25-4E14-A3E4-B30CC1F89A67}" type="pres">
      <dgm:prSet presAssocID="{D894FCCE-306A-4EF6-AAA4-5F4D96E31C70}" presName="circle4" presStyleLbl="node1" presStyleIdx="3" presStyleCnt="4"/>
      <dgm:spPr/>
      <dgm:t>
        <a:bodyPr/>
        <a:lstStyle/>
        <a:p>
          <a:endParaRPr lang="en-GB"/>
        </a:p>
      </dgm:t>
    </dgm:pt>
    <dgm:pt modelId="{9A57B7FE-C322-4083-899E-8575C487D35A}" type="pres">
      <dgm:prSet presAssocID="{D894FCCE-306A-4EF6-AAA4-5F4D96E31C70}" presName="c4text" presStyleLbl="node1" presStyleIdx="3" presStyleCnt="4">
        <dgm:presLayoutVars>
          <dgm:bulletEnabled val="1"/>
        </dgm:presLayoutVars>
      </dgm:prSet>
      <dgm:spPr/>
      <dgm:t>
        <a:bodyPr/>
        <a:lstStyle/>
        <a:p>
          <a:endParaRPr lang="en-GB"/>
        </a:p>
      </dgm:t>
    </dgm:pt>
  </dgm:ptLst>
  <dgm:cxnLst>
    <dgm:cxn modelId="{682DFD51-FF28-42FC-83CB-2225F274FE9E}" type="presOf" srcId="{1ED7C0EE-9678-42E2-888D-7FD4A3705387}" destId="{9A57B7FE-C322-4083-899E-8575C487D35A}" srcOrd="1" destOrd="0" presId="urn:microsoft.com/office/officeart/2005/8/layout/venn2"/>
    <dgm:cxn modelId="{50C7E96B-877E-4CAD-932A-24A59ACC954A}" srcId="{D894FCCE-306A-4EF6-AAA4-5F4D96E31C70}" destId="{3C983B24-F284-4C2D-8080-DB2D0ECFC705}" srcOrd="1" destOrd="0" parTransId="{53A5FFA4-B251-4177-982F-5919432C69C9}" sibTransId="{8E7FD31C-0BCF-4CF9-9B1A-1BEA17A9C37D}"/>
    <dgm:cxn modelId="{E7E3FC49-9149-4CC4-93FA-D8D2CFE1DFB5}" type="presOf" srcId="{3C983B24-F284-4C2D-8080-DB2D0ECFC705}" destId="{36E9C397-1BEE-4365-A9CE-9D945ABCF736}" srcOrd="1" destOrd="0" presId="urn:microsoft.com/office/officeart/2005/8/layout/venn2"/>
    <dgm:cxn modelId="{CF0639C3-ED93-4073-B73B-409BF69E9D66}" type="presOf" srcId="{3C983B24-F284-4C2D-8080-DB2D0ECFC705}" destId="{325FB37F-3168-457F-BB8D-2C8B5F2FCE4D}" srcOrd="0" destOrd="0" presId="urn:microsoft.com/office/officeart/2005/8/layout/venn2"/>
    <dgm:cxn modelId="{12364BD2-12CD-4AA8-AD9D-C789897D3FDE}" type="presOf" srcId="{965B690B-3A7F-41A6-B252-7953CE43DD8A}" destId="{B772A11B-C3AF-4807-BE9A-38171687E3D3}" srcOrd="1" destOrd="0" presId="urn:microsoft.com/office/officeart/2005/8/layout/venn2"/>
    <dgm:cxn modelId="{3EC3C5DC-70BA-4343-8810-E6B371838D99}" type="presOf" srcId="{5263C473-6F8E-4372-A5B8-4D19A292BE80}" destId="{A741E34E-33F5-4F4E-AD97-0759568598A2}" srcOrd="1" destOrd="0" presId="urn:microsoft.com/office/officeart/2005/8/layout/venn2"/>
    <dgm:cxn modelId="{BC6C284D-FBCD-4748-B537-C29E655167AA}" srcId="{D894FCCE-306A-4EF6-AAA4-5F4D96E31C70}" destId="{5263C473-6F8E-4372-A5B8-4D19A292BE80}" srcOrd="0" destOrd="0" parTransId="{1806668E-7344-497D-9465-7266B598FE3E}" sibTransId="{833BBA4A-A463-48A6-B1A6-FA823D871977}"/>
    <dgm:cxn modelId="{1291736F-CC2C-4ACB-AE0B-660F021C3E75}" srcId="{D894FCCE-306A-4EF6-AAA4-5F4D96E31C70}" destId="{1ED7C0EE-9678-42E2-888D-7FD4A3705387}" srcOrd="3" destOrd="0" parTransId="{15196E75-BF37-4012-9215-8583426CA290}" sibTransId="{B6DA7703-B25A-47A2-9526-5EBB4E116989}"/>
    <dgm:cxn modelId="{F7FF4632-CF9C-4944-B55E-B86CE939BE37}" srcId="{D894FCCE-306A-4EF6-AAA4-5F4D96E31C70}" destId="{965B690B-3A7F-41A6-B252-7953CE43DD8A}" srcOrd="2" destOrd="0" parTransId="{2992C4CB-B3AE-4358-82B9-CB6A5B6A8CC1}" sibTransId="{2838DDF1-40B8-429F-AEF6-48CA13BCEEF5}"/>
    <dgm:cxn modelId="{FC5003BB-6B8D-4D8A-8E8B-073465093574}" type="presOf" srcId="{1ED7C0EE-9678-42E2-888D-7FD4A3705387}" destId="{07763D44-8A25-4E14-A3E4-B30CC1F89A67}" srcOrd="0" destOrd="0" presId="urn:microsoft.com/office/officeart/2005/8/layout/venn2"/>
    <dgm:cxn modelId="{0FB9D216-DFDA-476A-8DF9-E9358AFFE93F}" type="presOf" srcId="{D894FCCE-306A-4EF6-AAA4-5F4D96E31C70}" destId="{028896D7-A2C8-4666-9DBE-5B06FB549079}" srcOrd="0" destOrd="0" presId="urn:microsoft.com/office/officeart/2005/8/layout/venn2"/>
    <dgm:cxn modelId="{E3FE540C-3403-4B1D-A14E-B7F694BD563E}" type="presOf" srcId="{5263C473-6F8E-4372-A5B8-4D19A292BE80}" destId="{9D4A7215-A480-4BA7-8476-265161B6058F}" srcOrd="0" destOrd="0" presId="urn:microsoft.com/office/officeart/2005/8/layout/venn2"/>
    <dgm:cxn modelId="{01D585BA-600F-4B38-AC50-FD4E85DD9051}" type="presOf" srcId="{965B690B-3A7F-41A6-B252-7953CE43DD8A}" destId="{7504EDD0-5BFB-4F82-90CC-BB653688BCD4}" srcOrd="0" destOrd="0" presId="urn:microsoft.com/office/officeart/2005/8/layout/venn2"/>
    <dgm:cxn modelId="{272C4D6B-4E48-4224-9AD1-F4000FE06FA5}" type="presParOf" srcId="{028896D7-A2C8-4666-9DBE-5B06FB549079}" destId="{88A16D16-173C-4511-AAF8-9C566E89F256}" srcOrd="0" destOrd="0" presId="urn:microsoft.com/office/officeart/2005/8/layout/venn2"/>
    <dgm:cxn modelId="{454E7C55-1D59-4372-ADAB-8EB7A660090A}" type="presParOf" srcId="{88A16D16-173C-4511-AAF8-9C566E89F256}" destId="{9D4A7215-A480-4BA7-8476-265161B6058F}" srcOrd="0" destOrd="0" presId="urn:microsoft.com/office/officeart/2005/8/layout/venn2"/>
    <dgm:cxn modelId="{349130C7-A2DA-4F9D-AFFC-DACB642DF5F2}" type="presParOf" srcId="{88A16D16-173C-4511-AAF8-9C566E89F256}" destId="{A741E34E-33F5-4F4E-AD97-0759568598A2}" srcOrd="1" destOrd="0" presId="urn:microsoft.com/office/officeart/2005/8/layout/venn2"/>
    <dgm:cxn modelId="{F8B8697E-26DF-4E14-9F7F-6548A19BE0DD}" type="presParOf" srcId="{028896D7-A2C8-4666-9DBE-5B06FB549079}" destId="{41A8C5D2-2808-41A9-8FBE-CD1BCBA8EDA7}" srcOrd="1" destOrd="0" presId="urn:microsoft.com/office/officeart/2005/8/layout/venn2"/>
    <dgm:cxn modelId="{9B794538-2655-4FF3-9AB9-7BDEA563E942}" type="presParOf" srcId="{41A8C5D2-2808-41A9-8FBE-CD1BCBA8EDA7}" destId="{325FB37F-3168-457F-BB8D-2C8B5F2FCE4D}" srcOrd="0" destOrd="0" presId="urn:microsoft.com/office/officeart/2005/8/layout/venn2"/>
    <dgm:cxn modelId="{A64D541C-776F-4E32-AFA3-60D108BF5D70}" type="presParOf" srcId="{41A8C5D2-2808-41A9-8FBE-CD1BCBA8EDA7}" destId="{36E9C397-1BEE-4365-A9CE-9D945ABCF736}" srcOrd="1" destOrd="0" presId="urn:microsoft.com/office/officeart/2005/8/layout/venn2"/>
    <dgm:cxn modelId="{DED27E86-5F4B-4E48-B92B-B3EF723E3E4C}" type="presParOf" srcId="{028896D7-A2C8-4666-9DBE-5B06FB549079}" destId="{D02F4CB6-23ED-4922-B132-700F4103080D}" srcOrd="2" destOrd="0" presId="urn:microsoft.com/office/officeart/2005/8/layout/venn2"/>
    <dgm:cxn modelId="{3B576D51-576F-41A0-9209-2AD0A48F2414}" type="presParOf" srcId="{D02F4CB6-23ED-4922-B132-700F4103080D}" destId="{7504EDD0-5BFB-4F82-90CC-BB653688BCD4}" srcOrd="0" destOrd="0" presId="urn:microsoft.com/office/officeart/2005/8/layout/venn2"/>
    <dgm:cxn modelId="{E794FC2A-3BD8-4846-89E5-2210A1EAB1D5}" type="presParOf" srcId="{D02F4CB6-23ED-4922-B132-700F4103080D}" destId="{B772A11B-C3AF-4807-BE9A-38171687E3D3}" srcOrd="1" destOrd="0" presId="urn:microsoft.com/office/officeart/2005/8/layout/venn2"/>
    <dgm:cxn modelId="{BB74C502-0D61-4A23-99FD-17D977D67735}" type="presParOf" srcId="{028896D7-A2C8-4666-9DBE-5B06FB549079}" destId="{097E79FC-B1DD-4A9B-87FF-5507A3703A08}" srcOrd="3" destOrd="0" presId="urn:microsoft.com/office/officeart/2005/8/layout/venn2"/>
    <dgm:cxn modelId="{799B6AA6-C84F-45B2-B335-48056F2F0ED4}" type="presParOf" srcId="{097E79FC-B1DD-4A9B-87FF-5507A3703A08}" destId="{07763D44-8A25-4E14-A3E4-B30CC1F89A67}" srcOrd="0" destOrd="0" presId="urn:microsoft.com/office/officeart/2005/8/layout/venn2"/>
    <dgm:cxn modelId="{773E19B6-B630-4850-A551-8EFBA5033286}" type="presParOf" srcId="{097E79FC-B1DD-4A9B-87FF-5507A3703A08}" destId="{9A57B7FE-C322-4083-899E-8575C487D35A}" srcOrd="1" destOrd="0" presId="urn:microsoft.com/office/officeart/2005/8/layout/venn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4A7215-A480-4BA7-8476-265161B6058F}">
      <dsp:nvSpPr>
        <dsp:cNvPr id="0" name=""/>
        <dsp:cNvSpPr/>
      </dsp:nvSpPr>
      <dsp:spPr>
        <a:xfrm>
          <a:off x="996234" y="0"/>
          <a:ext cx="5116668" cy="3769046"/>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ZA" sz="1600" b="0" kern="1200" dirty="0" smtClean="0">
              <a:solidFill>
                <a:schemeClr val="accent6">
                  <a:lumMod val="75000"/>
                </a:schemeClr>
              </a:solidFill>
            </a:rPr>
            <a:t>Government and international commu</a:t>
          </a:r>
          <a:r>
            <a:rPr lang="en-ZA" sz="1600" b="1" kern="1200" dirty="0" smtClean="0">
              <a:solidFill>
                <a:schemeClr val="accent6">
                  <a:lumMod val="75000"/>
                </a:schemeClr>
              </a:solidFill>
            </a:rPr>
            <a:t>nity</a:t>
          </a:r>
          <a:endParaRPr lang="en-US" sz="1600" b="1" kern="1200" dirty="0">
            <a:solidFill>
              <a:schemeClr val="accent6">
                <a:lumMod val="75000"/>
              </a:schemeClr>
            </a:solidFill>
          </a:endParaRPr>
        </a:p>
      </dsp:txBody>
      <dsp:txXfrm>
        <a:off x="2839258" y="188452"/>
        <a:ext cx="1430620" cy="565356"/>
      </dsp:txXfrm>
    </dsp:sp>
    <dsp:sp modelId="{325FB37F-3168-457F-BB8D-2C8B5F2FCE4D}">
      <dsp:nvSpPr>
        <dsp:cNvPr id="0" name=""/>
        <dsp:cNvSpPr/>
      </dsp:nvSpPr>
      <dsp:spPr>
        <a:xfrm>
          <a:off x="2046950" y="880132"/>
          <a:ext cx="3015236" cy="2762590"/>
        </a:xfrm>
        <a:prstGeom prst="ellipse">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smtClean="0"/>
            <a:t>Community</a:t>
          </a:r>
          <a:endParaRPr lang="en-US" sz="1200" b="1" kern="1200" dirty="0"/>
        </a:p>
      </dsp:txBody>
      <dsp:txXfrm>
        <a:off x="3027656" y="1045887"/>
        <a:ext cx="1053825" cy="497266"/>
      </dsp:txXfrm>
    </dsp:sp>
    <dsp:sp modelId="{7504EDD0-5BFB-4F82-90CC-BB653688BCD4}">
      <dsp:nvSpPr>
        <dsp:cNvPr id="0" name=""/>
        <dsp:cNvSpPr/>
      </dsp:nvSpPr>
      <dsp:spPr>
        <a:xfrm>
          <a:off x="2423855" y="1507618"/>
          <a:ext cx="2261427" cy="2261427"/>
        </a:xfrm>
        <a:prstGeom prst="ellipse">
          <a:avLst/>
        </a:prstGeom>
        <a:solidFill>
          <a:srgbClr val="0070C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smtClean="0"/>
            <a:t>Family</a:t>
          </a:r>
          <a:endParaRPr lang="en-US" sz="1200" b="1" kern="1200" dirty="0"/>
        </a:p>
      </dsp:txBody>
      <dsp:txXfrm>
        <a:off x="3027656" y="1677225"/>
        <a:ext cx="1053825" cy="508821"/>
      </dsp:txXfrm>
    </dsp:sp>
    <dsp:sp modelId="{07763D44-8A25-4E14-A3E4-B30CC1F89A67}">
      <dsp:nvSpPr>
        <dsp:cNvPr id="0" name=""/>
        <dsp:cNvSpPr/>
      </dsp:nvSpPr>
      <dsp:spPr>
        <a:xfrm>
          <a:off x="2800759" y="2261427"/>
          <a:ext cx="1507618" cy="1507618"/>
        </a:xfrm>
        <a:prstGeom prst="ellipse">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en-ZA" sz="1200" b="1" kern="1200" dirty="0" smtClean="0"/>
            <a:t>Patient</a:t>
          </a:r>
          <a:endParaRPr lang="en-US" sz="1200" b="1" kern="1200" dirty="0"/>
        </a:p>
      </dsp:txBody>
      <dsp:txXfrm>
        <a:off x="3021545" y="2638332"/>
        <a:ext cx="1066047" cy="75380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D29846-17C9-4265-8A53-A267B2D09E02}" type="datetimeFigureOut">
              <a:rPr lang="en-US"/>
              <a:pPr>
                <a:defRPr/>
              </a:pPr>
              <a:t>8/6/2015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7411416-0ACB-4400-BF4F-A637FF7E3A0E}" type="slidenum">
              <a:rPr lang="en-US"/>
              <a:pPr>
                <a:defRPr/>
              </a:pPr>
              <a:t>‹#›</a:t>
            </a:fld>
            <a:endParaRPr lang="en-US"/>
          </a:p>
        </p:txBody>
      </p:sp>
    </p:spTree>
    <p:extLst>
      <p:ext uri="{BB962C8B-B14F-4D97-AF65-F5344CB8AC3E}">
        <p14:creationId xmlns:p14="http://schemas.microsoft.com/office/powerpoint/2010/main" xmlns="" val="120601379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a:t>
            </a:fld>
            <a:endParaRPr lang="en-US"/>
          </a:p>
        </p:txBody>
      </p:sp>
    </p:spTree>
    <p:extLst>
      <p:ext uri="{BB962C8B-B14F-4D97-AF65-F5344CB8AC3E}">
        <p14:creationId xmlns:p14="http://schemas.microsoft.com/office/powerpoint/2010/main" xmlns="" val="3355581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Mention that evidence shows individual health is shaped by the social environment, and as a result,</a:t>
            </a:r>
            <a:r>
              <a:rPr lang="en-ZA" baseline="0" dirty="0" smtClean="0"/>
              <a:t> everyone gains from a society with strong public health facilities to address TB control and treatment</a:t>
            </a: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11</a:t>
            </a:fld>
            <a:endParaRPr lang="en-US"/>
          </a:p>
        </p:txBody>
      </p:sp>
    </p:spTree>
    <p:extLst>
      <p:ext uri="{BB962C8B-B14F-4D97-AF65-F5344CB8AC3E}">
        <p14:creationId xmlns:p14="http://schemas.microsoft.com/office/powerpoint/2010/main" xmlns="" val="2380792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State that autonomy should be considered in debates about ethical TB policy</a:t>
            </a:r>
          </a:p>
          <a:p>
            <a:pPr marL="173398" indent="-173398">
              <a:buFont typeface="Arial" panose="020B0604020202020204" pitchFamily="34" charset="0"/>
              <a:buChar char="•"/>
            </a:pPr>
            <a:r>
              <a:rPr lang="en-ZA" dirty="0" smtClean="0"/>
              <a:t>Indicate that</a:t>
            </a:r>
            <a:r>
              <a:rPr lang="en-ZA" baseline="0" dirty="0" smtClean="0"/>
              <a:t> informed consent around treatment is an essential component of autonomy and will be discussed in more detail in the module focusing on Information, Counselling and the Role of Consent</a:t>
            </a:r>
          </a:p>
          <a:p>
            <a:pPr marL="173398" indent="-173398">
              <a:buFont typeface="Arial" panose="020B0604020202020204" pitchFamily="34" charset="0"/>
              <a:buChar char="•"/>
            </a:pPr>
            <a:r>
              <a:rPr lang="en-ZA" baseline="0" dirty="0" smtClean="0"/>
              <a:t>Note that as discussed earlier, at times an individual’s right to autonomy may be in conflict with the need to protect the public’s health</a:t>
            </a:r>
          </a:p>
        </p:txBody>
      </p:sp>
      <p:sp>
        <p:nvSpPr>
          <p:cNvPr id="4" name="Slide Number Placeholder 3"/>
          <p:cNvSpPr>
            <a:spLocks noGrp="1"/>
          </p:cNvSpPr>
          <p:nvPr>
            <p:ph type="sldNum" sz="quarter" idx="10"/>
          </p:nvPr>
        </p:nvSpPr>
        <p:spPr/>
        <p:txBody>
          <a:bodyPr/>
          <a:lstStyle/>
          <a:p>
            <a:fld id="{F00683A5-F9D0-4328-85AC-AD1A7ED653E3}" type="slidenum">
              <a:rPr lang="en-US" smtClean="0"/>
              <a:pPr/>
              <a:t>12</a:t>
            </a:fld>
            <a:endParaRPr lang="en-US"/>
          </a:p>
        </p:txBody>
      </p:sp>
    </p:spTree>
    <p:extLst>
      <p:ext uri="{BB962C8B-B14F-4D97-AF65-F5344CB8AC3E}">
        <p14:creationId xmlns:p14="http://schemas.microsoft.com/office/powerpoint/2010/main" xmlns="" val="2379310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defTabSz="907542" eaLnBrk="1" fontAlgn="auto" hangingPunct="1">
              <a:spcBef>
                <a:spcPts val="0"/>
              </a:spcBef>
              <a:spcAft>
                <a:spcPts val="0"/>
              </a:spcAft>
              <a:buFont typeface="Arial" panose="020B0604020202020204" pitchFamily="34" charset="0"/>
              <a:buChar char="•"/>
              <a:defRPr/>
            </a:pPr>
            <a:r>
              <a:rPr lang="en-US" dirty="0" smtClean="0"/>
              <a:t>This is a plenary discussion, which should take no longer than 10 minutes</a:t>
            </a:r>
          </a:p>
          <a:p>
            <a:pPr marL="170164" indent="-170164" defTabSz="907542" eaLnBrk="1" fontAlgn="auto" hangingPunct="1">
              <a:spcBef>
                <a:spcPts val="0"/>
              </a:spcBef>
              <a:spcAft>
                <a:spcPts val="0"/>
              </a:spcAft>
              <a:buFont typeface="Arial" panose="020B0604020202020204" pitchFamily="34" charset="0"/>
              <a:buChar char="•"/>
              <a:defRPr/>
            </a:pPr>
            <a:r>
              <a:rPr lang="en-US" dirty="0" smtClean="0"/>
              <a:t>Ask group to share what type of ethical dilemmas or questions they have faced that relate to autonomy and how these were addressed. </a:t>
            </a:r>
            <a:r>
              <a:rPr lang="en-US" sz="1200" kern="1200" dirty="0" smtClean="0">
                <a:solidFill>
                  <a:schemeClr val="tx1"/>
                </a:solidFill>
                <a:latin typeface="+mn-lt"/>
                <a:ea typeface="+mn-ea"/>
                <a:cs typeface="+mn-cs"/>
              </a:rPr>
              <a:t>The example on the slide can be used to generate additional discussion or if  delegates do not  share dilemmas or questions</a:t>
            </a:r>
            <a:endParaRPr lang="en-US" dirty="0" smtClean="0"/>
          </a:p>
          <a:p>
            <a:pPr marL="170164" indent="-170164" defTabSz="907542" eaLnBrk="1" fontAlgn="auto" hangingPunct="1">
              <a:spcBef>
                <a:spcPts val="0"/>
              </a:spcBef>
              <a:spcAft>
                <a:spcPts val="0"/>
              </a:spcAft>
              <a:buFont typeface="Arial" panose="020B0604020202020204" pitchFamily="34" charset="0"/>
              <a:buChar char="•"/>
              <a:defRPr/>
            </a:pPr>
            <a:r>
              <a:rPr lang="en-ZA" dirty="0" smtClean="0"/>
              <a:t>In the example provided, some mechanisms that could be employed included:</a:t>
            </a:r>
          </a:p>
          <a:p>
            <a:pPr marL="623935" lvl="1" indent="-170164" defTabSz="907542" eaLnBrk="1" fontAlgn="auto" hangingPunct="1">
              <a:spcBef>
                <a:spcPts val="0"/>
              </a:spcBef>
              <a:spcAft>
                <a:spcPts val="0"/>
              </a:spcAft>
              <a:buFont typeface="Arial" panose="020B0604020202020204" pitchFamily="34" charset="0"/>
              <a:buChar char="•"/>
              <a:defRPr/>
            </a:pPr>
            <a:r>
              <a:rPr lang="en-ZA" dirty="0" smtClean="0"/>
              <a:t>At District level</a:t>
            </a:r>
          </a:p>
          <a:p>
            <a:pPr marL="1077706" lvl="2" indent="-170164" defTabSz="907542" eaLnBrk="1" fontAlgn="auto" hangingPunct="1">
              <a:spcBef>
                <a:spcPts val="0"/>
              </a:spcBef>
              <a:spcAft>
                <a:spcPts val="0"/>
              </a:spcAft>
              <a:buFont typeface="Arial" panose="020B0604020202020204" pitchFamily="34" charset="0"/>
              <a:buChar char="•"/>
              <a:defRPr/>
            </a:pPr>
            <a:r>
              <a:rPr lang="en-ZA" dirty="0" smtClean="0"/>
              <a:t>Review policies regarding collaboration</a:t>
            </a:r>
            <a:r>
              <a:rPr lang="en-ZA" baseline="0" dirty="0" smtClean="0"/>
              <a:t> between facility staff and traditional health practitioners</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If necessary, raise the issue of the need for collaboration with the District Management Team</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Ensure that facility level staff are appropriately trained, including on Patient Rights</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Utilise existing structures to meet and set up frameworks for collaboration with key individual and/or associations representing traditional health practitioners working in the District</a:t>
            </a:r>
          </a:p>
          <a:p>
            <a:pPr marL="623935" lvl="1" indent="-170164" defTabSz="907542" eaLnBrk="1" fontAlgn="auto" hangingPunct="1">
              <a:spcBef>
                <a:spcPts val="0"/>
              </a:spcBef>
              <a:spcAft>
                <a:spcPts val="0"/>
              </a:spcAft>
              <a:buFont typeface="Arial" panose="020B0604020202020204" pitchFamily="34" charset="0"/>
              <a:buChar char="•"/>
              <a:defRPr/>
            </a:pPr>
            <a:r>
              <a:rPr lang="en-ZA" baseline="0" dirty="0" smtClean="0"/>
              <a:t>At Facility level</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Acknowledge the patient’s right to seek medical care from a traditional health practitioner</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Counsel the patient on the need to continue therapy</a:t>
            </a:r>
          </a:p>
          <a:p>
            <a:pPr marL="1077706" lvl="2" indent="-170164" defTabSz="907542" eaLnBrk="1" fontAlgn="auto" hangingPunct="1">
              <a:spcBef>
                <a:spcPts val="0"/>
              </a:spcBef>
              <a:spcAft>
                <a:spcPts val="0"/>
              </a:spcAft>
              <a:buFont typeface="Arial" panose="020B0604020202020204" pitchFamily="34" charset="0"/>
              <a:buChar char="•"/>
              <a:defRPr/>
            </a:pPr>
            <a:r>
              <a:rPr lang="en-ZA" baseline="0" dirty="0" smtClean="0"/>
              <a:t>Ask the patient for permission to discuss the situation with the traditional health practitioner</a:t>
            </a:r>
            <a:endParaRPr lang="en-US"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13</a:t>
            </a:fld>
            <a:endParaRPr lang="en-US"/>
          </a:p>
        </p:txBody>
      </p:sp>
    </p:spTree>
    <p:extLst>
      <p:ext uri="{BB962C8B-B14F-4D97-AF65-F5344CB8AC3E}">
        <p14:creationId xmlns:p14="http://schemas.microsoft.com/office/powerpoint/2010/main" xmlns="" val="36554608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a:t>
            </a:r>
            <a:r>
              <a:rPr lang="en-ZA" i="1" baseline="0" dirty="0" smtClean="0"/>
              <a:t> slide content</a:t>
            </a:r>
          </a:p>
          <a:p>
            <a:pPr marL="173398" indent="-173398">
              <a:buFont typeface="Arial" panose="020B0604020202020204" pitchFamily="34" charset="0"/>
              <a:buChar char="•"/>
            </a:pPr>
            <a:r>
              <a:rPr lang="en-ZA" baseline="0" dirty="0" smtClean="0"/>
              <a:t>State that this principle applies equally to health care workers who provide care and support for patients at risk of or being treated for TB </a:t>
            </a:r>
          </a:p>
          <a:p>
            <a:pPr marL="173398" indent="-173398">
              <a:buFont typeface="Arial" panose="020B0604020202020204" pitchFamily="34" charset="0"/>
              <a:buChar char="•"/>
            </a:pPr>
            <a:r>
              <a:rPr lang="en-ZA" baseline="0" dirty="0" smtClean="0"/>
              <a:t>Mention that minimising risks may be through </a:t>
            </a:r>
            <a:r>
              <a:rPr lang="en-US" dirty="0" smtClean="0"/>
              <a:t>appropriate infection control measures, including administrative, environmental and personal respiratory protection</a:t>
            </a:r>
          </a:p>
          <a:p>
            <a:pPr marL="173398" indent="-173398">
              <a:buFont typeface="Arial" panose="020B0604020202020204" pitchFamily="34" charset="0"/>
              <a:buChar char="•"/>
            </a:pPr>
            <a:r>
              <a:rPr lang="en-US" dirty="0" smtClean="0"/>
              <a:t>Having appropriate policies is also very important</a:t>
            </a: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14</a:t>
            </a:fld>
            <a:endParaRPr lang="en-US"/>
          </a:p>
        </p:txBody>
      </p:sp>
    </p:spTree>
    <p:extLst>
      <p:ext uri="{BB962C8B-B14F-4D97-AF65-F5344CB8AC3E}">
        <p14:creationId xmlns:p14="http://schemas.microsoft.com/office/powerpoint/2010/main" xmlns="" val="24411338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State that evidence of effectiveness in TB programmes requires ongoing monitoring, surveillance and research</a:t>
            </a: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15</a:t>
            </a:fld>
            <a:endParaRPr lang="en-US"/>
          </a:p>
        </p:txBody>
      </p:sp>
    </p:spTree>
    <p:extLst>
      <p:ext uri="{BB962C8B-B14F-4D97-AF65-F5344CB8AC3E}">
        <p14:creationId xmlns:p14="http://schemas.microsoft.com/office/powerpoint/2010/main" xmlns="" val="920697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a:t>
            </a:r>
            <a:r>
              <a:rPr lang="en-ZA" i="1" baseline="0" dirty="0" smtClean="0"/>
              <a:t> content</a:t>
            </a:r>
          </a:p>
          <a:p>
            <a:pPr marL="173398" indent="-173398">
              <a:buFont typeface="Arial" panose="020B0604020202020204" pitchFamily="34" charset="0"/>
              <a:buChar char="•"/>
            </a:pPr>
            <a:r>
              <a:rPr lang="en-US" dirty="0" smtClean="0">
                <a:effectLst/>
              </a:rPr>
              <a:t>The principle of subsidiarity</a:t>
            </a:r>
            <a:r>
              <a:rPr lang="en-US" baseline="0" dirty="0" smtClean="0">
                <a:effectLst/>
              </a:rPr>
              <a:t> aims to bring people </a:t>
            </a:r>
            <a:r>
              <a:rPr lang="en-US" dirty="0" smtClean="0">
                <a:effectLst/>
              </a:rPr>
              <a:t>closer by guaranteeing that decisions are made with involvement from</a:t>
            </a:r>
            <a:r>
              <a:rPr lang="en-US" baseline="0" dirty="0" smtClean="0">
                <a:effectLst/>
              </a:rPr>
              <a:t> individuals and communities at the </a:t>
            </a:r>
            <a:r>
              <a:rPr lang="en-US" dirty="0" smtClean="0">
                <a:effectLst/>
              </a:rPr>
              <a:t>local level</a:t>
            </a:r>
          </a:p>
          <a:p>
            <a:pPr marL="173398" indent="-173398">
              <a:buFont typeface="Arial" panose="020B0604020202020204" pitchFamily="34" charset="0"/>
              <a:buChar char="•"/>
            </a:pPr>
            <a:r>
              <a:rPr lang="en-US" dirty="0" smtClean="0">
                <a:effectLst/>
              </a:rPr>
              <a:t>It ensures that constant checks are made to verify that decisions are justified and in the interests of the community</a:t>
            </a:r>
          </a:p>
          <a:p>
            <a:pPr marL="173398" indent="-173398">
              <a:buFont typeface="Arial" panose="020B0604020202020204" pitchFamily="34" charset="0"/>
              <a:buChar char="•"/>
            </a:pPr>
            <a:r>
              <a:rPr lang="en-US" dirty="0" smtClean="0">
                <a:effectLst/>
              </a:rPr>
              <a:t>However, the principle of subsidiarity does not however mean that decisions must always be taken at the local level</a:t>
            </a:r>
          </a:p>
          <a:p>
            <a:pPr marL="173398" indent="-173398" defTabSz="907542" eaLnBrk="1" fontAlgn="auto" hangingPunct="1">
              <a:spcBef>
                <a:spcPts val="0"/>
              </a:spcBef>
              <a:spcAft>
                <a:spcPts val="0"/>
              </a:spcAft>
              <a:buFont typeface="Arial" panose="020B0604020202020204" pitchFamily="34" charset="0"/>
              <a:buChar char="•"/>
              <a:defRPr/>
            </a:pPr>
            <a:r>
              <a:rPr lang="en-US" dirty="0" smtClean="0">
                <a:effectLst/>
              </a:rPr>
              <a:t>In some instances, decision-making at a district, provincial or national</a:t>
            </a:r>
            <a:r>
              <a:rPr lang="en-US" baseline="0" dirty="0" smtClean="0">
                <a:effectLst/>
              </a:rPr>
              <a:t> level may have greater impact, contingent on these decisions reflecting the local needs</a:t>
            </a:r>
          </a:p>
          <a:p>
            <a:pPr marL="173398" indent="-173398" defTabSz="907542" eaLnBrk="1" fontAlgn="auto" hangingPunct="1">
              <a:spcBef>
                <a:spcPts val="0"/>
              </a:spcBef>
              <a:spcAft>
                <a:spcPts val="0"/>
              </a:spcAft>
              <a:buFont typeface="Arial" panose="020B0604020202020204" pitchFamily="34" charset="0"/>
              <a:buChar char="•"/>
              <a:defRPr/>
            </a:pPr>
            <a:r>
              <a:rPr lang="en-ZA" dirty="0" smtClean="0">
                <a:effectLst/>
              </a:rPr>
              <a:t>As a result, community participation</a:t>
            </a:r>
            <a:r>
              <a:rPr lang="en-ZA" baseline="0" dirty="0" smtClean="0">
                <a:effectLst/>
              </a:rPr>
              <a:t> is key to ensure these perspectives are incorporated into the decision making process</a:t>
            </a:r>
          </a:p>
          <a:p>
            <a:pPr marL="173398" indent="-173398">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16</a:t>
            </a:fld>
            <a:endParaRPr lang="en-US"/>
          </a:p>
        </p:txBody>
      </p:sp>
    </p:spTree>
    <p:extLst>
      <p:ext uri="{BB962C8B-B14F-4D97-AF65-F5344CB8AC3E}">
        <p14:creationId xmlns:p14="http://schemas.microsoft.com/office/powerpoint/2010/main" xmlns="" val="35938754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17</a:t>
            </a:fld>
            <a:endParaRPr lang="en-US"/>
          </a:p>
        </p:txBody>
      </p:sp>
    </p:spTree>
    <p:extLst>
      <p:ext uri="{BB962C8B-B14F-4D97-AF65-F5344CB8AC3E}">
        <p14:creationId xmlns:p14="http://schemas.microsoft.com/office/powerpoint/2010/main" xmlns="" val="3873782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18</a:t>
            </a:fld>
            <a:endParaRPr lang="en-US"/>
          </a:p>
        </p:txBody>
      </p:sp>
    </p:spTree>
    <p:extLst>
      <p:ext uri="{BB962C8B-B14F-4D97-AF65-F5344CB8AC3E}">
        <p14:creationId xmlns:p14="http://schemas.microsoft.com/office/powerpoint/2010/main" xmlns="" val="1897177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marR="0" indent="-170164"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ZA" dirty="0" smtClean="0"/>
              <a:t>Explain that </a:t>
            </a:r>
            <a:r>
              <a:rPr lang="en-US" dirty="0" smtClean="0"/>
              <a:t>the concept of patient-</a:t>
            </a:r>
            <a:r>
              <a:rPr lang="en-US" dirty="0" err="1" smtClean="0"/>
              <a:t>centred</a:t>
            </a:r>
            <a:r>
              <a:rPr lang="en-US" dirty="0" smtClean="0"/>
              <a:t> care which has long been a part of the Stop TB strategy (</a:t>
            </a:r>
            <a:r>
              <a:rPr lang="en-US" sz="1200" b="0" i="1" dirty="0" smtClean="0">
                <a:solidFill>
                  <a:schemeClr val="tx1"/>
                </a:solidFill>
              </a:rPr>
              <a:t>WHO Stop TB Partnership. Treatment of Tuberculosis; Guidelines, 4</a:t>
            </a:r>
            <a:r>
              <a:rPr lang="en-US" sz="1200" b="0" i="1" baseline="30000" dirty="0" smtClean="0">
                <a:solidFill>
                  <a:schemeClr val="tx1"/>
                </a:solidFill>
              </a:rPr>
              <a:t>th</a:t>
            </a:r>
            <a:r>
              <a:rPr lang="en-US" sz="1200" b="0" i="1" dirty="0" smtClean="0">
                <a:solidFill>
                  <a:schemeClr val="tx1"/>
                </a:solidFill>
              </a:rPr>
              <a:t> Edition. 2010)</a:t>
            </a:r>
          </a:p>
          <a:p>
            <a:pPr marL="170164" indent="-170164">
              <a:buFont typeface="Arial" panose="020B0604020202020204" pitchFamily="34" charset="0"/>
              <a:buChar char="•"/>
            </a:pPr>
            <a:endParaRPr lang="en-US" dirty="0" smtClean="0"/>
          </a:p>
          <a:p>
            <a:pPr marL="170164" indent="-170164">
              <a:buFont typeface="Arial" panose="020B0604020202020204" pitchFamily="34" charset="0"/>
              <a:buChar char="•"/>
            </a:pPr>
            <a:r>
              <a:rPr lang="en-ZA" i="1" dirty="0" smtClean="0"/>
              <a:t>Review </a:t>
            </a:r>
            <a:r>
              <a:rPr lang="en-ZA" i="1" dirty="0" smtClean="0"/>
              <a:t>slide </a:t>
            </a:r>
            <a:r>
              <a:rPr lang="en-ZA" i="1" dirty="0" smtClean="0"/>
              <a:t>content</a:t>
            </a:r>
          </a:p>
          <a:p>
            <a:pPr marL="170164" indent="-170164">
              <a:buFont typeface="Arial" panose="020B0604020202020204" pitchFamily="34" charset="0"/>
              <a:buChar char="•"/>
            </a:pPr>
            <a:r>
              <a:rPr lang="en-ZA" i="1" dirty="0" smtClean="0"/>
              <a:t>ADD </a:t>
            </a:r>
            <a:r>
              <a:rPr lang="en-ZA" i="1" baseline="0" dirty="0" smtClean="0"/>
              <a:t> CITATION</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19</a:t>
            </a:fld>
            <a:endParaRPr lang="en-US"/>
          </a:p>
        </p:txBody>
      </p:sp>
    </p:spTree>
    <p:extLst>
      <p:ext uri="{BB962C8B-B14F-4D97-AF65-F5344CB8AC3E}">
        <p14:creationId xmlns:p14="http://schemas.microsoft.com/office/powerpoint/2010/main" xmlns="" val="34001802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State that the person-centred</a:t>
            </a:r>
            <a:r>
              <a:rPr lang="en-ZA" baseline="0" dirty="0" smtClean="0"/>
              <a:t> care </a:t>
            </a:r>
            <a:r>
              <a:rPr lang="en-US" dirty="0" smtClean="0"/>
              <a:t>builds on the concept of patient-centred care</a:t>
            </a:r>
            <a:endParaRPr lang="en-ZA" dirty="0" smtClean="0"/>
          </a:p>
          <a:p>
            <a:pPr marL="170164" indent="-170164">
              <a:buFont typeface="Arial" panose="020B0604020202020204" pitchFamily="34" charset="0"/>
              <a:buChar char="•"/>
            </a:pPr>
            <a:r>
              <a:rPr lang="en-ZA" dirty="0" smtClean="0"/>
              <a:t>It goes on to recognise that </a:t>
            </a:r>
            <a:r>
              <a:rPr lang="en-US" dirty="0" smtClean="0"/>
              <a:t>that the direct beneficiary of TB care is the individual who is sick, and that strategies must therefore be designed with this individual’s rights and welfare in mind. For example, TB patients have the right to receive advice and treatment that meets international quality standards, be free of stigmatisation and discrimination, establish and join peer support networks, and benefit from accountable representation</a:t>
            </a:r>
            <a:endParaRPr lang="en-US" i="1" dirty="0" smtClean="0"/>
          </a:p>
          <a:p>
            <a:pPr marL="170164" indent="-170164">
              <a:buFont typeface="Arial" panose="020B0604020202020204" pitchFamily="34" charset="0"/>
              <a:buChar char="•"/>
            </a:pPr>
            <a:r>
              <a:rPr lang="en-US" dirty="0" smtClean="0"/>
              <a:t>Yet, person-centred care also recognises that patients are not the only individuals whose rights and interests must be protected</a:t>
            </a:r>
            <a:endParaRPr lang="en-US" strike="sngStrike" baseline="0"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20</a:t>
            </a:fld>
            <a:endParaRPr lang="en-US"/>
          </a:p>
        </p:txBody>
      </p:sp>
    </p:spTree>
    <p:extLst>
      <p:ext uri="{BB962C8B-B14F-4D97-AF65-F5344CB8AC3E}">
        <p14:creationId xmlns:p14="http://schemas.microsoft.com/office/powerpoint/2010/main" xmlns="" val="1222677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388" indent="-288995">
              <a:spcBef>
                <a:spcPct val="30000"/>
              </a:spcBef>
              <a:defRPr sz="1200">
                <a:solidFill>
                  <a:schemeClr val="tx1"/>
                </a:solidFill>
                <a:latin typeface="Arial" panose="020B0604020202020204" pitchFamily="34" charset="0"/>
              </a:defRPr>
            </a:lvl2pPr>
            <a:lvl3pPr marL="1155982" indent="-231196">
              <a:spcBef>
                <a:spcPct val="30000"/>
              </a:spcBef>
              <a:defRPr sz="1200">
                <a:solidFill>
                  <a:schemeClr val="tx1"/>
                </a:solidFill>
                <a:latin typeface="Arial" panose="020B0604020202020204" pitchFamily="34" charset="0"/>
              </a:defRPr>
            </a:lvl3pPr>
            <a:lvl4pPr marL="1618374" indent="-231196">
              <a:spcBef>
                <a:spcPct val="30000"/>
              </a:spcBef>
              <a:defRPr sz="1200">
                <a:solidFill>
                  <a:schemeClr val="tx1"/>
                </a:solidFill>
                <a:latin typeface="Arial" panose="020B0604020202020204" pitchFamily="34" charset="0"/>
              </a:defRPr>
            </a:lvl4pPr>
            <a:lvl5pPr marL="2080767" indent="-231196">
              <a:spcBef>
                <a:spcPct val="30000"/>
              </a:spcBef>
              <a:defRPr sz="1200">
                <a:solidFill>
                  <a:schemeClr val="tx1"/>
                </a:solidFill>
                <a:latin typeface="Arial" panose="020B0604020202020204" pitchFamily="34" charset="0"/>
              </a:defRPr>
            </a:lvl5pPr>
            <a:lvl6pPr marL="2543159" indent="-231196" eaLnBrk="0" fontAlgn="base" hangingPunct="0">
              <a:spcBef>
                <a:spcPct val="30000"/>
              </a:spcBef>
              <a:spcAft>
                <a:spcPct val="0"/>
              </a:spcAft>
              <a:defRPr sz="1200">
                <a:solidFill>
                  <a:schemeClr val="tx1"/>
                </a:solidFill>
                <a:latin typeface="Arial" panose="020B0604020202020204" pitchFamily="34" charset="0"/>
              </a:defRPr>
            </a:lvl6pPr>
            <a:lvl7pPr marL="3005552" indent="-231196" eaLnBrk="0" fontAlgn="base" hangingPunct="0">
              <a:spcBef>
                <a:spcPct val="30000"/>
              </a:spcBef>
              <a:spcAft>
                <a:spcPct val="0"/>
              </a:spcAft>
              <a:defRPr sz="1200">
                <a:solidFill>
                  <a:schemeClr val="tx1"/>
                </a:solidFill>
                <a:latin typeface="Arial" panose="020B0604020202020204" pitchFamily="34" charset="0"/>
              </a:defRPr>
            </a:lvl7pPr>
            <a:lvl8pPr marL="3467945" indent="-231196" eaLnBrk="0" fontAlgn="base" hangingPunct="0">
              <a:spcBef>
                <a:spcPct val="30000"/>
              </a:spcBef>
              <a:spcAft>
                <a:spcPct val="0"/>
              </a:spcAft>
              <a:defRPr sz="1200">
                <a:solidFill>
                  <a:schemeClr val="tx1"/>
                </a:solidFill>
                <a:latin typeface="Arial" panose="020B0604020202020204" pitchFamily="34" charset="0"/>
              </a:defRPr>
            </a:lvl8pPr>
            <a:lvl9pPr marL="3930338" indent="-23119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3</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3398" indent="-173398">
              <a:buFont typeface="Arial" panose="020B0604020202020204" pitchFamily="34" charset="0"/>
              <a:buChar char="•"/>
            </a:pPr>
            <a:r>
              <a:rPr lang="en-ZA" altLang="en-US" i="1" dirty="0" smtClean="0">
                <a:latin typeface="Arial" panose="020B0604020202020204" pitchFamily="34" charset="0"/>
              </a:rPr>
              <a:t>Review slide content</a:t>
            </a:r>
          </a:p>
          <a:p>
            <a:pPr marL="170164" indent="-170164">
              <a:buFont typeface="Arial" panose="020B0604020202020204" pitchFamily="34" charset="0"/>
              <a:buChar char="•"/>
            </a:pPr>
            <a:r>
              <a:rPr lang="en-ZA" altLang="en-US" dirty="0" smtClean="0">
                <a:latin typeface="Arial" panose="020B0604020202020204" pitchFamily="34" charset="0"/>
              </a:rPr>
              <a:t>State that </a:t>
            </a:r>
            <a:r>
              <a:rPr lang="en-US" dirty="0" smtClean="0"/>
              <a:t>ethical values refer to the way we ought to live our lives, including our actions, intentions, and our habitual behaviour</a:t>
            </a:r>
          </a:p>
          <a:p>
            <a:pPr marL="170164" indent="-170164">
              <a:buFont typeface="Arial" panose="020B0604020202020204" pitchFamily="34" charset="0"/>
              <a:buChar char="•"/>
            </a:pPr>
            <a:r>
              <a:rPr lang="en-US" dirty="0" smtClean="0"/>
              <a:t>They can sometimes be the source of disagreement and conflict</a:t>
            </a:r>
          </a:p>
          <a:p>
            <a:pPr marL="170164" indent="-170164">
              <a:buFont typeface="Arial" panose="020B0604020202020204" pitchFamily="34" charset="0"/>
              <a:buChar char="•"/>
            </a:pPr>
            <a:r>
              <a:rPr lang="en-US" dirty="0" smtClean="0"/>
              <a:t>However, through analysis and discussion, it is possible to arrive at a rough consensus as to which values ought to be seen as central</a:t>
            </a:r>
          </a:p>
          <a:p>
            <a:pPr marL="170164" indent="-170164">
              <a:buFont typeface="Arial" panose="020B0604020202020204" pitchFamily="34" charset="0"/>
              <a:buChar char="•"/>
            </a:pPr>
            <a:r>
              <a:rPr lang="en-US" dirty="0" smtClean="0"/>
              <a:t>The approach taken here is to articulate the relevant ethical considerations as a complex web or network of different obligations</a:t>
            </a:r>
          </a:p>
          <a:p>
            <a:pPr marL="170164" indent="-170164">
              <a:buFont typeface="Arial" panose="020B0604020202020204" pitchFamily="34" charset="0"/>
              <a:buChar char="•"/>
            </a:pPr>
            <a:r>
              <a:rPr lang="en-US" dirty="0" smtClean="0"/>
              <a:t>Such an approach allows us to accept the possibility of conflict between different values and interests both for individuals and between individuals and/or groups</a:t>
            </a:r>
          </a:p>
          <a:p>
            <a:pPr marL="170164" indent="-170164">
              <a:buFont typeface="Arial" panose="020B0604020202020204" pitchFamily="34" charset="0"/>
              <a:buChar char="•"/>
            </a:pPr>
            <a:r>
              <a:rPr lang="en-US" dirty="0" smtClean="0"/>
              <a:t>This requires that situations will occur when some rights and obligations are held to be more important than others</a:t>
            </a:r>
          </a:p>
          <a:p>
            <a:pPr marL="170164" indent="-170164" defTabSz="907542" eaLnBrk="1" fontAlgn="auto" hangingPunct="1">
              <a:spcBef>
                <a:spcPts val="0"/>
              </a:spcBef>
              <a:spcAft>
                <a:spcPts val="0"/>
              </a:spcAft>
              <a:buFont typeface="Arial" panose="020B0604020202020204" pitchFamily="34" charset="0"/>
              <a:buChar char="•"/>
              <a:defRPr/>
            </a:pPr>
            <a:r>
              <a:rPr lang="en-ZA" altLang="en-US" dirty="0" smtClean="0"/>
              <a:t>It is therefore clear that concepts involving ethics, ethical values and their interpretation, may be subjective in nature </a:t>
            </a:r>
          </a:p>
          <a:p>
            <a:pPr marL="170164" indent="-170164" defTabSz="907542" eaLnBrk="1" fontAlgn="auto" hangingPunct="1">
              <a:spcBef>
                <a:spcPts val="0"/>
              </a:spcBef>
              <a:spcAft>
                <a:spcPts val="0"/>
              </a:spcAft>
              <a:buFont typeface="Arial" panose="020B0604020202020204" pitchFamily="34" charset="0"/>
              <a:buChar char="•"/>
              <a:defRPr/>
            </a:pPr>
            <a:r>
              <a:rPr lang="en-ZA" altLang="en-US" dirty="0" smtClean="0"/>
              <a:t>As such, the important consideration is that consensus is reached regarding which rights and obligations are held to be more important than others in the given situation</a:t>
            </a:r>
          </a:p>
        </p:txBody>
      </p:sp>
    </p:spTree>
    <p:extLst>
      <p:ext uri="{BB962C8B-B14F-4D97-AF65-F5344CB8AC3E}">
        <p14:creationId xmlns:p14="http://schemas.microsoft.com/office/powerpoint/2010/main" xmlns="" val="2937112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US" dirty="0"/>
              <a:t>State that promoting these ethical values requires the active cooperation of multiple individuals and entities, who together share responsibility for caring for patients and helping to achieve the NTP </a:t>
            </a:r>
            <a:r>
              <a:rPr lang="en-US" dirty="0" smtClean="0"/>
              <a:t>goals</a:t>
            </a:r>
            <a:endParaRPr lang="en-US" dirty="0"/>
          </a:p>
          <a:p>
            <a:pPr marL="173398" indent="-173398">
              <a:buFont typeface="Arial" panose="020B0604020202020204" pitchFamily="34" charset="0"/>
              <a:buChar char="•"/>
            </a:pPr>
            <a:r>
              <a:rPr lang="en-ZA" dirty="0"/>
              <a:t>Explain that:</a:t>
            </a:r>
          </a:p>
          <a:p>
            <a:pPr marL="635790" lvl="1" indent="-173398">
              <a:buFont typeface="Arial" panose="020B0604020202020204" pitchFamily="34" charset="0"/>
              <a:buChar char="•"/>
            </a:pPr>
            <a:r>
              <a:rPr lang="en-US" dirty="0"/>
              <a:t>Initially, the responsibility for creating, sustaining, and continually improving TB care and treatment programmes rests with governments and the international community. All governments have a fundamental obligation to provide universal access to high-quality TB diagnosis and treatment, and to address the social determinants that are largely responsible for the spread of TB. The international community must provide financial and technical assistance to countries that lack the resources to satisfy this obligation on their own. TB has not yet been eradicated mostly because these responsibilities have been neglected.</a:t>
            </a:r>
          </a:p>
          <a:p>
            <a:pPr marL="635790" lvl="1" indent="-173398">
              <a:buFont typeface="Arial" panose="020B0604020202020204" pitchFamily="34" charset="0"/>
              <a:buChar char="•"/>
            </a:pPr>
            <a:r>
              <a:rPr lang="en-US" dirty="0"/>
              <a:t>Local communities’ role is also to support TB diagnosis and treatment and to monitor the equity of access to health care. </a:t>
            </a:r>
          </a:p>
          <a:p>
            <a:pPr marL="635790" lvl="1" indent="-173398">
              <a:buFont typeface="Arial" panose="020B0604020202020204" pitchFamily="34" charset="0"/>
              <a:buChar char="•"/>
            </a:pPr>
            <a:r>
              <a:rPr lang="en-US" dirty="0"/>
              <a:t>Community organisations, families, and individual members should play a supportive part in TB prevention, identification, care and treatment, and provide a compassionate environment free of stigmatization and discrimination.</a:t>
            </a:r>
          </a:p>
          <a:p>
            <a:pPr marL="635790" lvl="1" indent="-173398">
              <a:buFont typeface="Arial" panose="020B0604020202020204" pitchFamily="34" charset="0"/>
              <a:buChar char="•"/>
            </a:pPr>
            <a:r>
              <a:rPr lang="en-US" dirty="0"/>
              <a:t>The web of responsibilities also embraces individual patients. It is their duty to give complete and accurate personal and clinical information to providers, to alert them to any difficulties encountered in the treatment process, to follow prescribed treatment regimens, to encourage others to seek treatment, to show consideration for other TB patients and care providers, to act in ways that do not put others at risk, and, if they can do so safely, to notify their contacts of the need to seek diagnosis.</a:t>
            </a:r>
          </a:p>
        </p:txBody>
      </p:sp>
      <p:sp>
        <p:nvSpPr>
          <p:cNvPr id="4" name="Slide Number Placeholder 3"/>
          <p:cNvSpPr>
            <a:spLocks noGrp="1"/>
          </p:cNvSpPr>
          <p:nvPr>
            <p:ph type="sldNum" sz="quarter" idx="10"/>
          </p:nvPr>
        </p:nvSpPr>
        <p:spPr/>
        <p:txBody>
          <a:bodyPr/>
          <a:lstStyle/>
          <a:p>
            <a:fld id="{F00683A5-F9D0-4328-85AC-AD1A7ED653E3}" type="slidenum">
              <a:rPr lang="en-US" smtClean="0"/>
              <a:pPr/>
              <a:t>21</a:t>
            </a:fld>
            <a:endParaRPr lang="en-US"/>
          </a:p>
        </p:txBody>
      </p:sp>
    </p:spTree>
    <p:extLst>
      <p:ext uri="{BB962C8B-B14F-4D97-AF65-F5344CB8AC3E}">
        <p14:creationId xmlns:p14="http://schemas.microsoft.com/office/powerpoint/2010/main" xmlns="" val="15088430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ZA" dirty="0" smtClean="0"/>
              <a:t>This is a plenary discussion that should take 10-15 minutes</a:t>
            </a:r>
            <a:r>
              <a:rPr lang="en-ZA" baseline="0" dirty="0" smtClean="0"/>
              <a:t> </a:t>
            </a:r>
            <a:endParaRPr lang="en-ZA" dirty="0" smtClean="0"/>
          </a:p>
          <a:p>
            <a:pPr marL="170164" indent="-170164">
              <a:buFont typeface="Arial" panose="020B0604020202020204" pitchFamily="34" charset="0"/>
              <a:buChar char="•"/>
            </a:pPr>
            <a:r>
              <a:rPr lang="en-ZA" dirty="0" smtClean="0"/>
              <a:t>Ask delegates to consider the questions one at a time</a:t>
            </a:r>
            <a:endParaRPr lang="en-ZA" baseline="0" dirty="0" smtClean="0"/>
          </a:p>
          <a:p>
            <a:pPr marL="170164" indent="-170164">
              <a:buFont typeface="Arial" panose="020B0604020202020204" pitchFamily="34" charset="0"/>
              <a:buChar char="•"/>
            </a:pPr>
            <a:r>
              <a:rPr lang="en-ZA" baseline="0" dirty="0" smtClean="0"/>
              <a:t>Write down the responses on the flipchart</a:t>
            </a:r>
            <a:endParaRPr lang="en-US" dirty="0" smtClean="0"/>
          </a:p>
          <a:p>
            <a:pPr marL="173398" indent="-173398" defTabSz="924786">
              <a:buFont typeface="Arial" panose="020B0604020202020204" pitchFamily="34" charset="0"/>
              <a:buChar char="•"/>
              <a:defRPr/>
            </a:pPr>
            <a:r>
              <a:rPr lang="en-GB" dirty="0" smtClean="0"/>
              <a:t>In summary:</a:t>
            </a:r>
          </a:p>
          <a:p>
            <a:pPr marL="627169" lvl="1" indent="-173398" defTabSz="924786">
              <a:buFont typeface="Arial" panose="020B0604020202020204" pitchFamily="34" charset="0"/>
              <a:buChar char="•"/>
              <a:defRPr/>
            </a:pPr>
            <a:r>
              <a:rPr lang="en-GB" dirty="0" smtClean="0"/>
              <a:t>In many situations, multiple ethical considerations will be relevant and may point in different directions. An ethically acceptable decision depends on thinking about the full range of appropriate normative considerations, ensuring that multiple perspectives are taken account of and creating a decision-making process that will be considered fair and legitimate by the stakeholders involved.</a:t>
            </a:r>
          </a:p>
          <a:p>
            <a:pPr marL="627169" lvl="1" indent="-173398" defTabSz="924786">
              <a:buFont typeface="Arial" panose="020B0604020202020204" pitchFamily="34" charset="0"/>
              <a:buChar char="•"/>
              <a:defRPr/>
            </a:pPr>
            <a:r>
              <a:rPr lang="en-GB" dirty="0" smtClean="0"/>
              <a:t>Not all of the values discussed in the preceding presentation are suited to every situation, but they are all important, and ought to be protected and promoted in appropriate circumstances. Judgement must be used about which are relevant and how they can be used to articulate related obligations. </a:t>
            </a:r>
          </a:p>
          <a:p>
            <a:pPr marL="173398" indent="-173398" defTabSz="924786">
              <a:buFont typeface="Arial" panose="020B0604020202020204" pitchFamily="34" charset="0"/>
              <a:buChar char="•"/>
              <a:defRPr/>
            </a:pPr>
            <a:r>
              <a:rPr lang="en-GB" dirty="0" smtClean="0"/>
              <a:t>Remind delegates that there are no right or wrong answers to these questions</a:t>
            </a:r>
          </a:p>
          <a:p>
            <a:r>
              <a:rPr lang="en-GB" dirty="0" smtClean="0"/>
              <a:t> </a:t>
            </a:r>
          </a:p>
          <a:p>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22</a:t>
            </a:fld>
            <a:endParaRPr lang="en-US"/>
          </a:p>
        </p:txBody>
      </p:sp>
    </p:spTree>
    <p:extLst>
      <p:ext uri="{BB962C8B-B14F-4D97-AF65-F5344CB8AC3E}">
        <p14:creationId xmlns:p14="http://schemas.microsoft.com/office/powerpoint/2010/main" xmlns="" val="15403710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0164" indent="-170164">
              <a:buFont typeface="Arial" panose="020B0604020202020204" pitchFamily="34" charset="0"/>
              <a:buChar char="•"/>
            </a:pPr>
            <a:r>
              <a:rPr lang="en-US" dirty="0" smtClean="0"/>
              <a:t>Check if delegates have any questions and address these</a:t>
            </a:r>
          </a:p>
          <a:p>
            <a:pPr marL="170164" indent="-170164">
              <a:buFont typeface="Arial" panose="020B0604020202020204" pitchFamily="34" charset="0"/>
              <a:buChar char="•"/>
            </a:pPr>
            <a:r>
              <a:rPr lang="en-US" dirty="0" smtClean="0"/>
              <a:t>This</a:t>
            </a:r>
            <a:r>
              <a:rPr lang="en-US" baseline="0" dirty="0" smtClean="0"/>
              <a:t> is the end of the module on Overarching Goals and Ethical Values</a:t>
            </a:r>
          </a:p>
          <a:p>
            <a:pPr marL="170164" indent="-170164">
              <a:buFont typeface="Arial" panose="020B0604020202020204" pitchFamily="34" charset="0"/>
              <a:buChar char="•"/>
            </a:pPr>
            <a:r>
              <a:rPr lang="en-US" baseline="0" dirty="0" smtClean="0"/>
              <a:t>Our next module that we’ll consider is: ‘The Obligation to Provide Access to TB Services’   </a:t>
            </a:r>
          </a:p>
          <a:p>
            <a:pPr marL="170164" indent="-170164">
              <a:buFont typeface="Arial" panose="020B0604020202020204"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23</a:t>
            </a:fld>
            <a:endParaRPr lang="en-US"/>
          </a:p>
        </p:txBody>
      </p:sp>
    </p:spTree>
    <p:extLst>
      <p:ext uri="{BB962C8B-B14F-4D97-AF65-F5344CB8AC3E}">
        <p14:creationId xmlns:p14="http://schemas.microsoft.com/office/powerpoint/2010/main" xmlns="" val="40365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1388" indent="-288995">
              <a:spcBef>
                <a:spcPct val="30000"/>
              </a:spcBef>
              <a:defRPr sz="1200">
                <a:solidFill>
                  <a:schemeClr val="tx1"/>
                </a:solidFill>
                <a:latin typeface="Arial" panose="020B0604020202020204" pitchFamily="34" charset="0"/>
              </a:defRPr>
            </a:lvl2pPr>
            <a:lvl3pPr marL="1155982" indent="-231196">
              <a:spcBef>
                <a:spcPct val="30000"/>
              </a:spcBef>
              <a:defRPr sz="1200">
                <a:solidFill>
                  <a:schemeClr val="tx1"/>
                </a:solidFill>
                <a:latin typeface="Arial" panose="020B0604020202020204" pitchFamily="34" charset="0"/>
              </a:defRPr>
            </a:lvl3pPr>
            <a:lvl4pPr marL="1618374" indent="-231196">
              <a:spcBef>
                <a:spcPct val="30000"/>
              </a:spcBef>
              <a:defRPr sz="1200">
                <a:solidFill>
                  <a:schemeClr val="tx1"/>
                </a:solidFill>
                <a:latin typeface="Arial" panose="020B0604020202020204" pitchFamily="34" charset="0"/>
              </a:defRPr>
            </a:lvl4pPr>
            <a:lvl5pPr marL="2080767" indent="-231196">
              <a:spcBef>
                <a:spcPct val="30000"/>
              </a:spcBef>
              <a:defRPr sz="1200">
                <a:solidFill>
                  <a:schemeClr val="tx1"/>
                </a:solidFill>
                <a:latin typeface="Arial" panose="020B0604020202020204" pitchFamily="34" charset="0"/>
              </a:defRPr>
            </a:lvl5pPr>
            <a:lvl6pPr marL="2543159" indent="-231196" eaLnBrk="0" fontAlgn="base" hangingPunct="0">
              <a:spcBef>
                <a:spcPct val="30000"/>
              </a:spcBef>
              <a:spcAft>
                <a:spcPct val="0"/>
              </a:spcAft>
              <a:defRPr sz="1200">
                <a:solidFill>
                  <a:schemeClr val="tx1"/>
                </a:solidFill>
                <a:latin typeface="Arial" panose="020B0604020202020204" pitchFamily="34" charset="0"/>
              </a:defRPr>
            </a:lvl6pPr>
            <a:lvl7pPr marL="3005552" indent="-231196" eaLnBrk="0" fontAlgn="base" hangingPunct="0">
              <a:spcBef>
                <a:spcPct val="30000"/>
              </a:spcBef>
              <a:spcAft>
                <a:spcPct val="0"/>
              </a:spcAft>
              <a:defRPr sz="1200">
                <a:solidFill>
                  <a:schemeClr val="tx1"/>
                </a:solidFill>
                <a:latin typeface="Arial" panose="020B0604020202020204" pitchFamily="34" charset="0"/>
              </a:defRPr>
            </a:lvl7pPr>
            <a:lvl8pPr marL="3467945" indent="-231196" eaLnBrk="0" fontAlgn="base" hangingPunct="0">
              <a:spcBef>
                <a:spcPct val="30000"/>
              </a:spcBef>
              <a:spcAft>
                <a:spcPct val="0"/>
              </a:spcAft>
              <a:defRPr sz="1200">
                <a:solidFill>
                  <a:schemeClr val="tx1"/>
                </a:solidFill>
                <a:latin typeface="Arial" panose="020B0604020202020204" pitchFamily="34" charset="0"/>
              </a:defRPr>
            </a:lvl8pPr>
            <a:lvl9pPr marL="3930338" indent="-231196"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892674-723D-4212-A243-75D20FD1EB47}" type="slidenum">
              <a:rPr lang="en-GB" altLang="en-US" smtClean="0"/>
              <a:pPr>
                <a:spcBef>
                  <a:spcPct val="0"/>
                </a:spcBef>
              </a:pPr>
              <a:t>4</a:t>
            </a:fld>
            <a:endParaRPr lang="en-GB"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173398" indent="-173398">
              <a:buFont typeface="Arial" panose="020B0604020202020204" pitchFamily="34" charset="0"/>
              <a:buChar char="•"/>
            </a:pPr>
            <a:r>
              <a:rPr lang="en-ZA" altLang="en-US" i="1" dirty="0" smtClean="0">
                <a:latin typeface="Arial" panose="020B0604020202020204" pitchFamily="34" charset="0"/>
              </a:rPr>
              <a:t>Review slide content</a:t>
            </a:r>
          </a:p>
          <a:p>
            <a:pPr marL="173398" indent="-173398">
              <a:buFont typeface="Arial" panose="020B0604020202020204" pitchFamily="34" charset="0"/>
              <a:buChar char="•"/>
            </a:pPr>
            <a:r>
              <a:rPr lang="en-ZA" altLang="en-US" dirty="0" smtClean="0">
                <a:latin typeface="Arial" panose="020B0604020202020204" pitchFamily="34" charset="0"/>
              </a:rPr>
              <a:t>Mention that one of the ethical challenges is, for example, balancing individual</a:t>
            </a:r>
            <a:r>
              <a:rPr lang="en-ZA" altLang="en-US" baseline="0" dirty="0" smtClean="0">
                <a:latin typeface="Arial" panose="020B0604020202020204" pitchFamily="34" charset="0"/>
              </a:rPr>
              <a:t> patient rights with what is deemed to be common good. Cite the example of doctor-patient confidentiality</a:t>
            </a:r>
            <a:endParaRPr lang="en-US" altLang="en-US" dirty="0" smtClean="0">
              <a:latin typeface="Arial" panose="020B0604020202020204" pitchFamily="34" charset="0"/>
            </a:endParaRPr>
          </a:p>
        </p:txBody>
      </p:sp>
    </p:spTree>
    <p:extLst>
      <p:ext uri="{BB962C8B-B14F-4D97-AF65-F5344CB8AC3E}">
        <p14:creationId xmlns:p14="http://schemas.microsoft.com/office/powerpoint/2010/main" xmlns="" val="2137768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dirty="0" smtClean="0"/>
              <a:t>State that the history of the concept that human beings have rights is a long</a:t>
            </a:r>
            <a:r>
              <a:rPr lang="en-ZA" baseline="0" dirty="0" smtClean="0"/>
              <a:t> one and there have been many different approaches to and theories about human rights</a:t>
            </a:r>
            <a:endParaRPr lang="en-ZA" dirty="0" smtClean="0"/>
          </a:p>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5</a:t>
            </a:fld>
            <a:endParaRPr lang="en-US"/>
          </a:p>
        </p:txBody>
      </p:sp>
    </p:spTree>
    <p:extLst>
      <p:ext uri="{BB962C8B-B14F-4D97-AF65-F5344CB8AC3E}">
        <p14:creationId xmlns:p14="http://schemas.microsoft.com/office/powerpoint/2010/main" xmlns="" val="596127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State that in 1948, the recognition of health as a human right took a great step forward when the UN</a:t>
            </a:r>
            <a:r>
              <a:rPr lang="en-ZA" baseline="0" dirty="0" smtClean="0"/>
              <a:t> adopted the Universal Declaration of Human Rights</a:t>
            </a:r>
          </a:p>
          <a:p>
            <a:pPr marL="173398" indent="-173398">
              <a:buFont typeface="Arial" panose="020B0604020202020204" pitchFamily="34" charset="0"/>
              <a:buChar char="•"/>
            </a:pPr>
            <a:r>
              <a:rPr lang="en-ZA" baseline="0" dirty="0" smtClean="0"/>
              <a:t>Emphasise that TB, and the way in which TB care are provided impact multiple basic human rights, including health, housing, education etc </a:t>
            </a:r>
          </a:p>
          <a:p>
            <a:pPr marL="173398" indent="-173398">
              <a:buFont typeface="Arial" panose="020B0604020202020204" pitchFamily="34" charset="0"/>
              <a:buChar char="•"/>
            </a:pPr>
            <a:r>
              <a:rPr lang="en-ZA" baseline="0" dirty="0" smtClean="0"/>
              <a:t>Explain that more specific information on human rights and health, in context of TB, will be provided during the course, especially in the next module, which addresses access to TB care</a:t>
            </a:r>
          </a:p>
          <a:p>
            <a:endParaRPr lang="en-ZA" baseline="0" dirty="0" smtClean="0"/>
          </a:p>
        </p:txBody>
      </p:sp>
      <p:sp>
        <p:nvSpPr>
          <p:cNvPr id="4" name="Slide Number Placeholder 3"/>
          <p:cNvSpPr>
            <a:spLocks noGrp="1"/>
          </p:cNvSpPr>
          <p:nvPr>
            <p:ph type="sldNum" sz="quarter" idx="10"/>
          </p:nvPr>
        </p:nvSpPr>
        <p:spPr/>
        <p:txBody>
          <a:bodyPr/>
          <a:lstStyle/>
          <a:p>
            <a:fld id="{F00683A5-F9D0-4328-85AC-AD1A7ED653E3}" type="slidenum">
              <a:rPr lang="en-US" smtClean="0"/>
              <a:pPr/>
              <a:t>6</a:t>
            </a:fld>
            <a:endParaRPr lang="en-US"/>
          </a:p>
        </p:txBody>
      </p:sp>
    </p:spTree>
    <p:extLst>
      <p:ext uri="{BB962C8B-B14F-4D97-AF65-F5344CB8AC3E}">
        <p14:creationId xmlns:p14="http://schemas.microsoft.com/office/powerpoint/2010/main" xmlns="" val="3576191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Explain</a:t>
            </a:r>
            <a:r>
              <a:rPr lang="en-ZA" baseline="0" dirty="0" smtClean="0"/>
              <a:t> that h</a:t>
            </a:r>
            <a:r>
              <a:rPr lang="en-ZA" dirty="0" smtClean="0"/>
              <a:t>ealth rights are integral component of human rights, and as such health rights are encompassed by the overarching ethical framework</a:t>
            </a:r>
          </a:p>
          <a:p>
            <a:pPr marL="173398" indent="-173398">
              <a:buFont typeface="Arial" panose="020B0604020202020204" pitchFamily="34" charset="0"/>
              <a:buChar char="•"/>
            </a:pPr>
            <a:endParaRPr lang="en-ZA" dirty="0" smtClean="0"/>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7</a:t>
            </a:fld>
            <a:endParaRPr lang="en-US"/>
          </a:p>
        </p:txBody>
      </p:sp>
    </p:spTree>
    <p:extLst>
      <p:ext uri="{BB962C8B-B14F-4D97-AF65-F5344CB8AC3E}">
        <p14:creationId xmlns:p14="http://schemas.microsoft.com/office/powerpoint/2010/main" xmlns="" val="4147077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sz="1200" b="0" i="0" kern="1200" dirty="0" smtClean="0">
                <a:solidFill>
                  <a:schemeClr val="tx1"/>
                </a:solidFill>
                <a:effectLst/>
                <a:latin typeface="+mn-lt"/>
                <a:ea typeface="+mn-ea"/>
                <a:cs typeface="+mn-cs"/>
              </a:rPr>
              <a:t>State that each of these will be discussed in more detail now and ask participants to keep these in mind over the next two days</a:t>
            </a:r>
            <a:endParaRPr lang="en-US" i="1"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8</a:t>
            </a:fld>
            <a:endParaRPr lang="en-US"/>
          </a:p>
        </p:txBody>
      </p:sp>
    </p:spTree>
    <p:extLst>
      <p:ext uri="{BB962C8B-B14F-4D97-AF65-F5344CB8AC3E}">
        <p14:creationId xmlns:p14="http://schemas.microsoft.com/office/powerpoint/2010/main" xmlns="" val="44415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a:buFont typeface="Arial" panose="020B0604020202020204" pitchFamily="34" charset="0"/>
              <a:buChar char="•"/>
            </a:pPr>
            <a:r>
              <a:rPr lang="en-ZA" i="1" dirty="0" smtClean="0"/>
              <a:t>Review slide content</a:t>
            </a:r>
          </a:p>
          <a:p>
            <a:pPr marL="173398" indent="-173398">
              <a:buFont typeface="Arial" panose="020B0604020202020204" pitchFamily="34" charset="0"/>
              <a:buChar char="•"/>
            </a:pPr>
            <a:r>
              <a:rPr lang="en-ZA" dirty="0" smtClean="0"/>
              <a:t>Explain</a:t>
            </a:r>
            <a:r>
              <a:rPr lang="en-ZA" baseline="0" dirty="0" smtClean="0"/>
              <a:t> that given the role of socio-economic factors in increasing the risk of TB infection and progression of </a:t>
            </a:r>
            <a:r>
              <a:rPr lang="en-ZA" i="0" baseline="0" dirty="0" smtClean="0"/>
              <a:t>TB </a:t>
            </a:r>
            <a:r>
              <a:rPr lang="en-ZA" baseline="0" dirty="0" smtClean="0"/>
              <a:t>disease, social justice is a key component in TB control</a:t>
            </a:r>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9</a:t>
            </a:fld>
            <a:endParaRPr lang="en-US"/>
          </a:p>
        </p:txBody>
      </p:sp>
    </p:spTree>
    <p:extLst>
      <p:ext uri="{BB962C8B-B14F-4D97-AF65-F5344CB8AC3E}">
        <p14:creationId xmlns:p14="http://schemas.microsoft.com/office/powerpoint/2010/main" xmlns="" val="178640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98" indent="-173398" defTabSz="924786">
              <a:buFont typeface="Arial" panose="020B0604020202020204" pitchFamily="34" charset="0"/>
              <a:buChar char="•"/>
              <a:defRPr/>
            </a:pPr>
            <a:r>
              <a:rPr lang="en-ZA" i="1" baseline="0" dirty="0" smtClean="0"/>
              <a:t>Review slide content</a:t>
            </a:r>
            <a:endParaRPr lang="en-US" i="1" dirty="0" smtClean="0"/>
          </a:p>
          <a:p>
            <a:pPr marL="173398" indent="-173398" defTabSz="924786">
              <a:buFont typeface="Arial" panose="020B0604020202020204" pitchFamily="34" charset="0"/>
              <a:buChar char="•"/>
              <a:defRPr/>
            </a:pPr>
            <a:r>
              <a:rPr lang="en-ZA" dirty="0" smtClean="0"/>
              <a:t>State</a:t>
            </a:r>
            <a:r>
              <a:rPr lang="en-ZA" baseline="0" dirty="0" smtClean="0"/>
              <a:t> that i</a:t>
            </a:r>
            <a:r>
              <a:rPr lang="en-ZA" dirty="0" smtClean="0"/>
              <a:t>nfectious diseases increase risk of harm for entire community and that such risks can be reduced</a:t>
            </a:r>
            <a:r>
              <a:rPr lang="en-ZA" baseline="0" dirty="0" smtClean="0"/>
              <a:t> through collective community action</a:t>
            </a:r>
          </a:p>
          <a:p>
            <a:pPr marL="173398" indent="-17339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F00683A5-F9D0-4328-85AC-AD1A7ED653E3}" type="slidenum">
              <a:rPr lang="en-US" smtClean="0"/>
              <a:pPr/>
              <a:t>10</a:t>
            </a:fld>
            <a:endParaRPr lang="en-US"/>
          </a:p>
        </p:txBody>
      </p:sp>
    </p:spTree>
    <p:extLst>
      <p:ext uri="{BB962C8B-B14F-4D97-AF65-F5344CB8AC3E}">
        <p14:creationId xmlns:p14="http://schemas.microsoft.com/office/powerpoint/2010/main" xmlns="" val="30960426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userDrawn="1"/>
        </p:nvSpPr>
        <p:spPr bwMode="auto">
          <a:xfrm>
            <a:off x="0" y="4709695"/>
            <a:ext cx="9144000" cy="1168400"/>
          </a:xfrm>
          <a:prstGeom prst="rect">
            <a:avLst/>
          </a:prstGeom>
          <a:solidFill>
            <a:schemeClr val="accent5"/>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userDrawn="1"/>
        </p:nvSpPr>
        <p:spPr bwMode="auto">
          <a:xfrm>
            <a:off x="0" y="2192868"/>
            <a:ext cx="9144000" cy="2643827"/>
          </a:xfrm>
          <a:prstGeom prst="rect">
            <a:avLst/>
          </a:prstGeom>
          <a:solidFill>
            <a:schemeClr val="accent5">
              <a:lumMod val="9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cxnSp>
        <p:nvCxnSpPr>
          <p:cNvPr id="14" name="Straight Connector 13"/>
          <p:cNvCxnSpPr/>
          <p:nvPr userDrawn="1"/>
        </p:nvCxnSpPr>
        <p:spPr bwMode="auto">
          <a:xfrm>
            <a:off x="0" y="2192868"/>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userDrawn="1"/>
        </p:nvCxnSpPr>
        <p:spPr bwMode="auto">
          <a:xfrm>
            <a:off x="0" y="5873863"/>
            <a:ext cx="9144000" cy="0"/>
          </a:xfrm>
          <a:prstGeom prst="line">
            <a:avLst/>
          </a:prstGeom>
          <a:ln w="28575" cmpd="sng">
            <a:solidFill>
              <a:srgbClr val="000000"/>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
        <p:nvSpPr>
          <p:cNvPr id="6" name="Rectangle 4"/>
          <p:cNvSpPr>
            <a:spLocks noChangeArrowheads="1"/>
          </p:cNvSpPr>
          <p:nvPr/>
        </p:nvSpPr>
        <p:spPr bwMode="auto">
          <a:xfrm>
            <a:off x="0" y="0"/>
            <a:ext cx="9144000" cy="1447800"/>
          </a:xfrm>
          <a:prstGeom prst="rect">
            <a:avLst/>
          </a:prstGeom>
          <a:solidFill>
            <a:schemeClr val="bg1"/>
          </a:solidFill>
          <a:ln>
            <a:noFill/>
          </a:ln>
          <a:extLst/>
        </p:spPr>
        <p:txBody>
          <a:bodyPr wrap="none" anchor="ctr"/>
          <a:lstStyle/>
          <a:p>
            <a:pPr defTabSz="914400" eaLnBrk="0" hangingPunct="0">
              <a:defRPr/>
            </a:pPr>
            <a:endParaRPr lang="en-US" sz="2800">
              <a:solidFill>
                <a:srgbClr val="000000"/>
              </a:solidFill>
              <a:latin typeface="Times New Roman" charset="0"/>
              <a:ea typeface="MS PGothic" charset="0"/>
              <a:cs typeface="MS PGothic" charset="0"/>
            </a:endParaRPr>
          </a:p>
        </p:txBody>
      </p:sp>
      <p:sp>
        <p:nvSpPr>
          <p:cNvPr id="16389" name="Rectangle 5"/>
          <p:cNvSpPr>
            <a:spLocks noGrp="1" noChangeArrowheads="1"/>
          </p:cNvSpPr>
          <p:nvPr>
            <p:ph type="ctrTitle"/>
          </p:nvPr>
        </p:nvSpPr>
        <p:spPr>
          <a:xfrm>
            <a:off x="1028700" y="1905000"/>
            <a:ext cx="7086600" cy="1993232"/>
          </a:xfrm>
        </p:spPr>
        <p:txBody>
          <a:bodyPr/>
          <a:lstStyle>
            <a:lvl1pPr algn="ctr">
              <a:lnSpc>
                <a:spcPct val="100000"/>
              </a:lnSpc>
              <a:defRPr sz="4000" b="1" baseline="0">
                <a:solidFill>
                  <a:srgbClr val="003366"/>
                </a:solidFill>
              </a:defRPr>
            </a:lvl1pPr>
          </a:lstStyle>
          <a:p>
            <a:r>
              <a:rPr lang="en-US" dirty="0" smtClean="0"/>
              <a:t>Click to edit Master title style</a:t>
            </a:r>
            <a:endParaRPr lang="en-US" dirty="0"/>
          </a:p>
        </p:txBody>
      </p:sp>
      <p:sp>
        <p:nvSpPr>
          <p:cNvPr id="16390" name="Rectangle 6"/>
          <p:cNvSpPr>
            <a:spLocks noGrp="1" noChangeArrowheads="1"/>
          </p:cNvSpPr>
          <p:nvPr>
            <p:ph type="subTitle" idx="1"/>
          </p:nvPr>
        </p:nvSpPr>
        <p:spPr>
          <a:xfrm>
            <a:off x="1028700" y="4038600"/>
            <a:ext cx="7086600" cy="798095"/>
          </a:xfrm>
        </p:spPr>
        <p:txBody>
          <a:bodyPr/>
          <a:lstStyle>
            <a:lvl1pPr marL="0" indent="0" algn="ctr">
              <a:buFontTx/>
              <a:buNone/>
              <a:defRPr sz="2800" b="0">
                <a:solidFill>
                  <a:schemeClr val="accent1">
                    <a:lumMod val="50000"/>
                  </a:schemeClr>
                </a:solidFill>
              </a:defRPr>
            </a:lvl1pPr>
          </a:lstStyle>
          <a:p>
            <a:r>
              <a:rPr lang="en-US" dirty="0" smtClean="0"/>
              <a:t>Click to edit Master subtitle style</a:t>
            </a:r>
            <a:endParaRPr lang="en-US" dirty="0"/>
          </a:p>
        </p:txBody>
      </p:sp>
      <p:pic>
        <p:nvPicPr>
          <p:cNvPr id="3" name="Picture 2"/>
          <p:cNvPicPr>
            <a:picLocks noChangeAspect="1"/>
          </p:cNvPicPr>
          <p:nvPr userDrawn="1"/>
        </p:nvPicPr>
        <p:blipFill rotWithShape="1">
          <a:blip r:embed="rId2"/>
          <a:srcRect r="60093"/>
          <a:stretch/>
        </p:blipFill>
        <p:spPr>
          <a:xfrm>
            <a:off x="448734" y="550333"/>
            <a:ext cx="3649133" cy="1080362"/>
          </a:xfrm>
          <a:prstGeom prst="rect">
            <a:avLst/>
          </a:prstGeom>
        </p:spPr>
      </p:pic>
      <p:pic>
        <p:nvPicPr>
          <p:cNvPr id="11" name="Picture 10"/>
          <p:cNvPicPr>
            <a:picLocks noChangeAspect="1"/>
          </p:cNvPicPr>
          <p:nvPr userDrawn="1"/>
        </p:nvPicPr>
        <p:blipFill rotWithShape="1">
          <a:blip r:embed="rId2"/>
          <a:srcRect l="64813" r="-91"/>
          <a:stretch/>
        </p:blipFill>
        <p:spPr>
          <a:xfrm>
            <a:off x="4889500" y="621438"/>
            <a:ext cx="3225800" cy="1080362"/>
          </a:xfrm>
          <a:prstGeom prst="rect">
            <a:avLst/>
          </a:prstGeom>
        </p:spPr>
      </p:pic>
    </p:spTree>
    <p:extLst>
      <p:ext uri="{BB962C8B-B14F-4D97-AF65-F5344CB8AC3E}">
        <p14:creationId xmlns:p14="http://schemas.microsoft.com/office/powerpoint/2010/main" xmlns="" val="3206370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60424A0F-55B5-42D1-920C-B859CF8B7124}" type="slidenum">
              <a:rPr lang="en-US"/>
              <a:pPr>
                <a:defRPr/>
              </a:pPr>
              <a:t>‹#›</a:t>
            </a:fld>
            <a:endParaRPr lang="en-US"/>
          </a:p>
        </p:txBody>
      </p:sp>
    </p:spTree>
    <p:extLst>
      <p:ext uri="{BB962C8B-B14F-4D97-AF65-F5344CB8AC3E}">
        <p14:creationId xmlns:p14="http://schemas.microsoft.com/office/powerpoint/2010/main" xmlns="" val="337835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317DFD44-DAD6-45CC-BA58-066E12F79722}" type="slidenum">
              <a:rPr lang="en-US"/>
              <a:pPr>
                <a:defRPr/>
              </a:pPr>
              <a:t>‹#›</a:t>
            </a:fld>
            <a:endParaRPr lang="en-US"/>
          </a:p>
        </p:txBody>
      </p:sp>
    </p:spTree>
    <p:extLst>
      <p:ext uri="{BB962C8B-B14F-4D97-AF65-F5344CB8AC3E}">
        <p14:creationId xmlns:p14="http://schemas.microsoft.com/office/powerpoint/2010/main" xmlns="" val="2011884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r>
              <a:rPr lang="en-US" smtClean="0"/>
              <a:t>Pilot Testing Of The Training on: Ethics of TB Prevention, Care and Control </a:t>
            </a:r>
            <a:endParaRPr lang="en-US"/>
          </a:p>
        </p:txBody>
      </p:sp>
      <p:sp>
        <p:nvSpPr>
          <p:cNvPr id="9" name="Rectangle 6"/>
          <p:cNvSpPr>
            <a:spLocks noGrp="1" noChangeArrowheads="1"/>
          </p:cNvSpPr>
          <p:nvPr>
            <p:ph type="sldNum" sz="quarter" idx="12"/>
          </p:nvPr>
        </p:nvSpPr>
        <p:spPr>
          <a:ln/>
        </p:spPr>
        <p:txBody>
          <a:bodyPr/>
          <a:lstStyle>
            <a:lvl1pPr>
              <a:defRPr/>
            </a:lvl1pPr>
          </a:lstStyle>
          <a:p>
            <a:fld id="{24FFBED8-3113-411D-8887-6F852F2163DC}" type="slidenum">
              <a:rPr lang="en-US"/>
              <a:pPr/>
              <a:t>‹#›</a:t>
            </a:fld>
            <a:endParaRPr lang="en-US"/>
          </a:p>
        </p:txBody>
      </p:sp>
    </p:spTree>
    <p:extLst>
      <p:ext uri="{BB962C8B-B14F-4D97-AF65-F5344CB8AC3E}">
        <p14:creationId xmlns:p14="http://schemas.microsoft.com/office/powerpoint/2010/main" xmlns="" val="4055975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2">
    <p:spTree>
      <p:nvGrpSpPr>
        <p:cNvPr id="1" name=""/>
        <p:cNvGrpSpPr/>
        <p:nvPr/>
      </p:nvGrpSpPr>
      <p:grpSpPr>
        <a:xfrm>
          <a:off x="0" y="0"/>
          <a:ext cx="0" cy="0"/>
          <a:chOff x="0" y="0"/>
          <a:chExt cx="0" cy="0"/>
        </a:xfrm>
      </p:grpSpPr>
      <p:sp>
        <p:nvSpPr>
          <p:cNvPr id="4" name="Rectangle 2"/>
          <p:cNvSpPr>
            <a:spLocks noChangeArrowheads="1"/>
          </p:cNvSpPr>
          <p:nvPr/>
        </p:nvSpPr>
        <p:spPr bwMode="auto">
          <a:xfrm>
            <a:off x="5486400" y="6477000"/>
            <a:ext cx="1905000" cy="457200"/>
          </a:xfrm>
          <a:prstGeom prst="rect">
            <a:avLst/>
          </a:prstGeom>
          <a:noFill/>
          <a:ln>
            <a:noFill/>
          </a:ln>
          <a:extLst/>
        </p:spPr>
        <p:txBody>
          <a:bodyPr/>
          <a:lstStyle/>
          <a:p>
            <a:pPr defTabSz="914400" eaLnBrk="0" hangingPunct="0">
              <a:defRPr/>
            </a:pPr>
            <a:endParaRPr lang="en-US" sz="1000">
              <a:solidFill>
                <a:srgbClr val="FFFFFF"/>
              </a:solidFill>
              <a:ea typeface="MS PGothic" charset="0"/>
              <a:cs typeface="MS PGothic" charset="0"/>
            </a:endParaRPr>
          </a:p>
        </p:txBody>
      </p:sp>
      <p:sp>
        <p:nvSpPr>
          <p:cNvPr id="5" name="Rectangle 3"/>
          <p:cNvSpPr>
            <a:spLocks noChangeArrowheads="1"/>
          </p:cNvSpPr>
          <p:nvPr/>
        </p:nvSpPr>
        <p:spPr bwMode="auto">
          <a:xfrm>
            <a:off x="8229600" y="6477000"/>
            <a:ext cx="457200" cy="381000"/>
          </a:xfrm>
          <a:prstGeom prst="rect">
            <a:avLst/>
          </a:prstGeom>
          <a:noFill/>
          <a:ln>
            <a:noFill/>
          </a:ln>
          <a:extLst/>
        </p:spPr>
        <p:txBody>
          <a:bodyPr/>
          <a:lstStyle/>
          <a:p>
            <a:pPr algn="r" defTabSz="914400" eaLnBrk="0" hangingPunct="0">
              <a:defRPr/>
            </a:pPr>
            <a:fld id="{3DEDD24F-8C50-42F9-80FD-CFF51CC2D521}" type="slidenum">
              <a:rPr lang="en-US" sz="1000">
                <a:solidFill>
                  <a:srgbClr val="FFFFFF"/>
                </a:solidFill>
                <a:ea typeface="MS PGothic" charset="0"/>
                <a:cs typeface="MS PGothic" charset="0"/>
              </a:rPr>
              <a:pPr algn="r" defTabSz="914400" eaLnBrk="0" hangingPunct="0">
                <a:defRPr/>
              </a:pPr>
              <a:t>‹#›</a:t>
            </a:fld>
            <a:endParaRPr lang="en-US" sz="1000">
              <a:solidFill>
                <a:srgbClr val="FFFFFF"/>
              </a:solidFill>
              <a:ea typeface="MS PGothic" charset="0"/>
              <a:cs typeface="MS PGothic" charset="0"/>
            </a:endParaRPr>
          </a:p>
        </p:txBody>
      </p:sp>
    </p:spTree>
    <p:extLst>
      <p:ext uri="{BB962C8B-B14F-4D97-AF65-F5344CB8AC3E}">
        <p14:creationId xmlns:p14="http://schemas.microsoft.com/office/powerpoint/2010/main" xmlns="" val="4048827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F923D6DC-6CB4-4BAA-BEBE-9A76FBD8E9DB}" type="slidenum">
              <a:rPr lang="en-US"/>
              <a:pPr>
                <a:defRPr/>
              </a:pPr>
              <a:t>‹#›</a:t>
            </a:fld>
            <a:endParaRPr lang="en-US"/>
          </a:p>
        </p:txBody>
      </p:sp>
    </p:spTree>
    <p:extLst>
      <p:ext uri="{BB962C8B-B14F-4D97-AF65-F5344CB8AC3E}">
        <p14:creationId xmlns:p14="http://schemas.microsoft.com/office/powerpoint/2010/main" xmlns="" val="414005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Slide Number Placeholder 3"/>
          <p:cNvSpPr>
            <a:spLocks noGrp="1"/>
          </p:cNvSpPr>
          <p:nvPr>
            <p:ph type="sldNum" sz="quarter" idx="11"/>
          </p:nvPr>
        </p:nvSpPr>
        <p:spPr/>
        <p:txBody>
          <a:bodyPr/>
          <a:lstStyle/>
          <a:p>
            <a:pPr>
              <a:defRPr/>
            </a:pPr>
            <a:fld id="{316E6766-9382-42DF-B899-6777F57DDADF}" type="slidenum">
              <a:rPr lang="en-US" smtClean="0"/>
              <a:pPr>
                <a:defRPr/>
              </a:pPr>
              <a:t>‹#›</a:t>
            </a:fld>
            <a:endParaRPr lang="en-US" dirty="0"/>
          </a:p>
        </p:txBody>
      </p:sp>
      <p:sp>
        <p:nvSpPr>
          <p:cNvPr id="6" name="Table Placeholder 5"/>
          <p:cNvSpPr>
            <a:spLocks noGrp="1"/>
          </p:cNvSpPr>
          <p:nvPr>
            <p:ph type="tbl" sz="quarter" idx="12"/>
          </p:nvPr>
        </p:nvSpPr>
        <p:spPr>
          <a:xfrm>
            <a:off x="304800" y="1473200"/>
            <a:ext cx="8648700" cy="4686300"/>
          </a:xfrm>
        </p:spPr>
        <p:txBody>
          <a:bodyPr/>
          <a:lstStyle/>
          <a:p>
            <a:endParaRPr lang="en-US"/>
          </a:p>
        </p:txBody>
      </p:sp>
    </p:spTree>
    <p:extLst>
      <p:ext uri="{BB962C8B-B14F-4D97-AF65-F5344CB8AC3E}">
        <p14:creationId xmlns:p14="http://schemas.microsoft.com/office/powerpoint/2010/main" xmlns="" val="3037404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9" name="Content Placeholder 2"/>
          <p:cNvSpPr>
            <a:spLocks noGrp="1"/>
          </p:cNvSpPr>
          <p:nvPr>
            <p:ph sz="half" idx="1"/>
          </p:nvPr>
        </p:nvSpPr>
        <p:spPr>
          <a:xfrm>
            <a:off x="457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3"/>
          <p:cNvSpPr>
            <a:spLocks noGrp="1"/>
          </p:cNvSpPr>
          <p:nvPr>
            <p:ph sz="half" idx="2"/>
          </p:nvPr>
        </p:nvSpPr>
        <p:spPr>
          <a:xfrm>
            <a:off x="4648200" y="1600200"/>
            <a:ext cx="4038600" cy="4525963"/>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6"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CAB854AE-227D-442D-B326-58319B261350}" type="slidenum">
              <a:rPr lang="en-US"/>
              <a:pPr>
                <a:defRPr/>
              </a:pPr>
              <a:t>‹#›</a:t>
            </a:fld>
            <a:endParaRPr lang="en-US"/>
          </a:p>
        </p:txBody>
      </p:sp>
    </p:spTree>
    <p:extLst>
      <p:ext uri="{BB962C8B-B14F-4D97-AF65-F5344CB8AC3E}">
        <p14:creationId xmlns:p14="http://schemas.microsoft.com/office/powerpoint/2010/main" xmlns="" val="244726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5"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10"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D2153926-F85F-471F-BDD1-ED814A535234}" type="slidenum">
              <a:rPr lang="en-US"/>
              <a:pPr>
                <a:defRPr/>
              </a:pPr>
              <a:t>‹#›</a:t>
            </a:fld>
            <a:endParaRPr lang="en-US"/>
          </a:p>
        </p:txBody>
      </p:sp>
    </p:spTree>
    <p:extLst>
      <p:ext uri="{BB962C8B-B14F-4D97-AF65-F5344CB8AC3E}">
        <p14:creationId xmlns:p14="http://schemas.microsoft.com/office/powerpoint/2010/main" xmlns="" val="409301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4"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D42C38B-C541-43D7-BE02-3F7F3A18AA32}" type="slidenum">
              <a:rPr lang="en-US"/>
              <a:pPr>
                <a:defRPr/>
              </a:pPr>
              <a:t>‹#›</a:t>
            </a:fld>
            <a:endParaRPr lang="en-US"/>
          </a:p>
        </p:txBody>
      </p:sp>
    </p:spTree>
    <p:extLst>
      <p:ext uri="{BB962C8B-B14F-4D97-AF65-F5344CB8AC3E}">
        <p14:creationId xmlns:p14="http://schemas.microsoft.com/office/powerpoint/2010/main" xmlns="" val="342791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3"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A82B853D-6D8B-4DA1-9B1C-C1823A58A837}" type="slidenum">
              <a:rPr lang="en-US"/>
              <a:pPr>
                <a:defRPr/>
              </a:pPr>
              <a:t>‹#›</a:t>
            </a:fld>
            <a:endParaRPr lang="en-US"/>
          </a:p>
        </p:txBody>
      </p:sp>
    </p:spTree>
    <p:extLst>
      <p:ext uri="{BB962C8B-B14F-4D97-AF65-F5344CB8AC3E}">
        <p14:creationId xmlns:p14="http://schemas.microsoft.com/office/powerpoint/2010/main" xmlns="" val="191078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lstStyle/>
          <a:p>
            <a:r>
              <a:rPr lang="en-US" dirty="0" smtClean="0"/>
              <a:t>Click to edit Master title style</a:t>
            </a:r>
            <a:endParaRPr lang="en-US" dirty="0"/>
          </a:p>
        </p:txBody>
      </p:sp>
      <p:sp>
        <p:nvSpPr>
          <p:cNvPr id="6" name="Content Placeholder 2"/>
          <p:cNvSpPr>
            <a:spLocks noGrp="1"/>
          </p:cNvSpPr>
          <p:nvPr>
            <p:ph idx="1"/>
          </p:nvPr>
        </p:nvSpPr>
        <p:spPr>
          <a:xfrm>
            <a:off x="457200" y="1600200"/>
            <a:ext cx="8229600" cy="4525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fontAlgn="auto">
              <a:spcBef>
                <a:spcPts val="0"/>
              </a:spcBef>
              <a:spcAft>
                <a:spcPts val="0"/>
              </a:spcAft>
              <a:defRPr>
                <a:latin typeface="Arial"/>
                <a:cs typeface="+mn-cs"/>
              </a:defRPr>
            </a:lvl1pPr>
          </a:lstStyle>
          <a:p>
            <a:pPr>
              <a:defRPr/>
            </a:pPr>
            <a:endParaRPr lang="en-US"/>
          </a:p>
        </p:txBody>
      </p:sp>
      <p:sp>
        <p:nvSpPr>
          <p:cNvPr id="5" name="Rectangle 5"/>
          <p:cNvSpPr>
            <a:spLocks noGrp="1" noChangeArrowheads="1"/>
          </p:cNvSpPr>
          <p:nvPr>
            <p:ph type="sldNum" sz="quarter" idx="11"/>
          </p:nvPr>
        </p:nvSpPr>
        <p:spPr/>
        <p:txBody>
          <a:bodyPr/>
          <a:lstStyle>
            <a:lvl1pPr fontAlgn="auto">
              <a:spcBef>
                <a:spcPts val="0"/>
              </a:spcBef>
              <a:spcAft>
                <a:spcPts val="0"/>
              </a:spcAft>
              <a:defRPr>
                <a:ea typeface="+mn-ea"/>
              </a:defRPr>
            </a:lvl1pPr>
          </a:lstStyle>
          <a:p>
            <a:pPr>
              <a:defRPr/>
            </a:pPr>
            <a:fld id="{BBEC02C6-5F54-4EE4-A6D8-02A68712F5A3}" type="slidenum">
              <a:rPr lang="en-US"/>
              <a:pPr>
                <a:defRPr/>
              </a:pPr>
              <a:t>‹#›</a:t>
            </a:fld>
            <a:endParaRPr lang="en-US"/>
          </a:p>
        </p:txBody>
      </p:sp>
    </p:spTree>
    <p:extLst>
      <p:ext uri="{BB962C8B-B14F-4D97-AF65-F5344CB8AC3E}">
        <p14:creationId xmlns:p14="http://schemas.microsoft.com/office/powerpoint/2010/main" xmlns="" val="2925897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6487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style (32pt </a:t>
            </a:r>
            <a:r>
              <a:rPr lang="en-US" dirty="0" err="1" smtClean="0"/>
              <a:t>arial</a:t>
            </a:r>
            <a:r>
              <a:rPr lang="en-US" dirty="0" smtClean="0"/>
              <a:t> upper left of slide)</a:t>
            </a:r>
          </a:p>
        </p:txBody>
      </p:sp>
      <p:sp>
        <p:nvSpPr>
          <p:cNvPr id="1027" name="Rectangle 3"/>
          <p:cNvSpPr>
            <a:spLocks noGrp="1" noChangeArrowheads="1"/>
          </p:cNvSpPr>
          <p:nvPr>
            <p:ph type="body" idx="1"/>
          </p:nvPr>
        </p:nvSpPr>
        <p:spPr bwMode="auto">
          <a:xfrm>
            <a:off x="609600" y="1752600"/>
            <a:ext cx="79248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 (First level bullet 20pt </a:t>
            </a:r>
            <a:r>
              <a:rPr lang="en-US" dirty="0" err="1" smtClean="0"/>
              <a:t>arial</a:t>
            </a:r>
            <a:r>
              <a:rPr lang="en-US" dirty="0" smtClean="0"/>
              <a:t> bold)</a:t>
            </a:r>
          </a:p>
          <a:p>
            <a:pPr lvl="1"/>
            <a:r>
              <a:rPr lang="en-US" dirty="0" smtClean="0"/>
              <a:t>Second level (Second level bullet 20 pt. </a:t>
            </a:r>
            <a:r>
              <a:rPr lang="en-US" dirty="0" err="1" smtClean="0"/>
              <a:t>arial</a:t>
            </a:r>
            <a:r>
              <a:rPr lang="en-US" dirty="0" smtClean="0"/>
              <a:t> roman)</a:t>
            </a:r>
          </a:p>
          <a:p>
            <a:pPr lvl="2"/>
            <a:r>
              <a:rPr lang="en-US" dirty="0" smtClean="0"/>
              <a:t>Third level</a:t>
            </a:r>
          </a:p>
          <a:p>
            <a:pPr lvl="3"/>
            <a:r>
              <a:rPr lang="en-US" dirty="0" smtClean="0"/>
              <a:t>Fourth level</a:t>
            </a:r>
          </a:p>
          <a:p>
            <a:pPr lvl="4"/>
            <a:r>
              <a:rPr lang="en-US" dirty="0" smtClean="0"/>
              <a:t>Fifth level</a:t>
            </a:r>
          </a:p>
        </p:txBody>
      </p:sp>
      <p:sp>
        <p:nvSpPr>
          <p:cNvPr id="15364" name="Rectangle 4"/>
          <p:cNvSpPr>
            <a:spLocks noGrp="1" noChangeArrowheads="1"/>
          </p:cNvSpPr>
          <p:nvPr>
            <p:ph type="dt" sz="half" idx="2"/>
          </p:nvPr>
        </p:nvSpPr>
        <p:spPr bwMode="auto">
          <a:xfrm>
            <a:off x="6261100" y="6489700"/>
            <a:ext cx="1752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solidFill>
                  <a:srgbClr val="000000"/>
                </a:solidFill>
              </a:defRPr>
            </a:lvl1pPr>
          </a:lstStyle>
          <a:p>
            <a:pPr>
              <a:defRPr/>
            </a:pPr>
            <a:endParaRPr lang="en-US" dirty="0"/>
          </a:p>
        </p:txBody>
      </p:sp>
      <p:sp>
        <p:nvSpPr>
          <p:cNvPr id="15365" name="Rectangle 5"/>
          <p:cNvSpPr>
            <a:spLocks noGrp="1" noChangeArrowheads="1"/>
          </p:cNvSpPr>
          <p:nvPr>
            <p:ph type="sldNum" sz="quarter" idx="4"/>
          </p:nvPr>
        </p:nvSpPr>
        <p:spPr bwMode="auto">
          <a:xfrm>
            <a:off x="8331200" y="6489700"/>
            <a:ext cx="6223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b="1">
                <a:solidFill>
                  <a:srgbClr val="003366"/>
                </a:solidFill>
                <a:ea typeface="MS PGothic" pitchFamily="34" charset="-128"/>
              </a:defRPr>
            </a:lvl1pPr>
          </a:lstStyle>
          <a:p>
            <a:pPr>
              <a:defRPr/>
            </a:pPr>
            <a:fld id="{316E6766-9382-42DF-B899-6777F57DDADF}" type="slidenum">
              <a:rPr lang="en-US" smtClean="0"/>
              <a:pPr>
                <a:defRPr/>
              </a:pPr>
              <a:t>‹#›</a:t>
            </a:fld>
            <a:endParaRPr lang="en-US" dirty="0"/>
          </a:p>
        </p:txBody>
      </p:sp>
      <p:sp>
        <p:nvSpPr>
          <p:cNvPr id="1030" name="Line 6"/>
          <p:cNvSpPr>
            <a:spLocks noChangeShapeType="1"/>
          </p:cNvSpPr>
          <p:nvPr/>
        </p:nvSpPr>
        <p:spPr bwMode="auto">
          <a:xfrm>
            <a:off x="0" y="1219200"/>
            <a:ext cx="9144000" cy="0"/>
          </a:xfrm>
          <a:prstGeom prst="line">
            <a:avLst/>
          </a:prstGeom>
          <a:noFill/>
          <a:ln w="28575">
            <a:solidFill>
              <a:srgbClr val="003366"/>
            </a:solidFill>
            <a:round/>
            <a:headEnd/>
            <a:tailEnd/>
          </a:ln>
          <a:extLst/>
        </p:spPr>
        <p:txBody>
          <a:bodyPr/>
          <a:lstStyle/>
          <a:p>
            <a:pPr defTabSz="914400">
              <a:defRPr/>
            </a:pPr>
            <a:endParaRPr lang="en-US" sz="2800">
              <a:solidFill>
                <a:srgbClr val="000000"/>
              </a:solidFill>
              <a:latin typeface="Times New Roman" charset="0"/>
              <a:ea typeface="MS PGothic" charset="0"/>
              <a:cs typeface="MS PGothic" charset="0"/>
            </a:endParaRPr>
          </a:p>
        </p:txBody>
      </p:sp>
      <p:sp>
        <p:nvSpPr>
          <p:cNvPr id="8" name="Text Box 7"/>
          <p:cNvSpPr txBox="1">
            <a:spLocks noChangeArrowheads="1"/>
          </p:cNvSpPr>
          <p:nvPr userDrawn="1"/>
        </p:nvSpPr>
        <p:spPr bwMode="auto">
          <a:xfrm>
            <a:off x="203200" y="6413500"/>
            <a:ext cx="3048000" cy="304800"/>
          </a:xfrm>
          <a:prstGeom prst="rect">
            <a:avLst/>
          </a:prstGeom>
          <a:noFill/>
          <a:ln>
            <a:noFill/>
          </a:ln>
          <a:extLst/>
        </p:spPr>
        <p:txBody>
          <a:bodyPr wrap="square">
            <a:spAutoFit/>
          </a:bodyPr>
          <a:lstStyle>
            <a:lvl1pPr eaLnBrk="0" hangingPunct="0">
              <a:defRPr sz="2800">
                <a:solidFill>
                  <a:schemeClr val="tx1"/>
                </a:solidFill>
                <a:latin typeface="Times New Roman" charset="0"/>
                <a:ea typeface="ＭＳ Ｐゴシック" charset="0"/>
                <a:cs typeface="Arial" charset="0"/>
              </a:defRPr>
            </a:lvl1pPr>
            <a:lvl2pPr marL="742950" indent="-285750" eaLnBrk="0" hangingPunct="0">
              <a:defRPr sz="2800">
                <a:solidFill>
                  <a:schemeClr val="tx1"/>
                </a:solidFill>
                <a:latin typeface="Times New Roman" charset="0"/>
                <a:ea typeface="Arial" charset="0"/>
                <a:cs typeface="Arial" charset="0"/>
              </a:defRPr>
            </a:lvl2pPr>
            <a:lvl3pPr marL="1143000" indent="-228600" eaLnBrk="0" hangingPunct="0">
              <a:defRPr sz="2800">
                <a:solidFill>
                  <a:schemeClr val="tx1"/>
                </a:solidFill>
                <a:latin typeface="Times New Roman" charset="0"/>
                <a:ea typeface="Arial" charset="0"/>
                <a:cs typeface="Arial" charset="0"/>
              </a:defRPr>
            </a:lvl3pPr>
            <a:lvl4pPr marL="1600200" indent="-228600" eaLnBrk="0" hangingPunct="0">
              <a:defRPr sz="2800">
                <a:solidFill>
                  <a:schemeClr val="tx1"/>
                </a:solidFill>
                <a:latin typeface="Times New Roman" charset="0"/>
                <a:ea typeface="Arial" charset="0"/>
                <a:cs typeface="Arial" charset="0"/>
              </a:defRPr>
            </a:lvl4pPr>
            <a:lvl5pPr marL="2057400" indent="-228600" eaLnBrk="0" hangingPunct="0">
              <a:defRPr sz="2800">
                <a:solidFill>
                  <a:schemeClr val="tx1"/>
                </a:solidFill>
                <a:latin typeface="Times New Roman" charset="0"/>
                <a:ea typeface="Arial" charset="0"/>
                <a:cs typeface="Arial" charset="0"/>
              </a:defRPr>
            </a:lvl5pPr>
            <a:lvl6pPr marL="2514600" indent="-228600" eaLnBrk="0" fontAlgn="base" hangingPunct="0">
              <a:spcBef>
                <a:spcPct val="0"/>
              </a:spcBef>
              <a:spcAft>
                <a:spcPct val="0"/>
              </a:spcAft>
              <a:defRPr sz="2800">
                <a:solidFill>
                  <a:schemeClr val="tx1"/>
                </a:solidFill>
                <a:latin typeface="Times New Roman" charset="0"/>
                <a:ea typeface="Arial" charset="0"/>
                <a:cs typeface="Arial" charset="0"/>
              </a:defRPr>
            </a:lvl6pPr>
            <a:lvl7pPr marL="2971800" indent="-228600" eaLnBrk="0" fontAlgn="base" hangingPunct="0">
              <a:spcBef>
                <a:spcPct val="0"/>
              </a:spcBef>
              <a:spcAft>
                <a:spcPct val="0"/>
              </a:spcAft>
              <a:defRPr sz="2800">
                <a:solidFill>
                  <a:schemeClr val="tx1"/>
                </a:solidFill>
                <a:latin typeface="Times New Roman" charset="0"/>
                <a:ea typeface="Arial" charset="0"/>
                <a:cs typeface="Arial" charset="0"/>
              </a:defRPr>
            </a:lvl7pPr>
            <a:lvl8pPr marL="3429000" indent="-228600" eaLnBrk="0" fontAlgn="base" hangingPunct="0">
              <a:spcBef>
                <a:spcPct val="0"/>
              </a:spcBef>
              <a:spcAft>
                <a:spcPct val="0"/>
              </a:spcAft>
              <a:defRPr sz="2800">
                <a:solidFill>
                  <a:schemeClr val="tx1"/>
                </a:solidFill>
                <a:latin typeface="Times New Roman" charset="0"/>
                <a:ea typeface="Arial" charset="0"/>
                <a:cs typeface="Arial" charset="0"/>
              </a:defRPr>
            </a:lvl8pPr>
            <a:lvl9pPr marL="3886200" indent="-228600" eaLnBrk="0" fontAlgn="base" hangingPunct="0">
              <a:spcBef>
                <a:spcPct val="0"/>
              </a:spcBef>
              <a:spcAft>
                <a:spcPct val="0"/>
              </a:spcAft>
              <a:defRPr sz="2800">
                <a:solidFill>
                  <a:schemeClr val="tx1"/>
                </a:solidFill>
                <a:latin typeface="Times New Roman" charset="0"/>
                <a:ea typeface="Arial" charset="0"/>
                <a:cs typeface="Arial" charset="0"/>
              </a:defRPr>
            </a:lvl9pPr>
          </a:lstStyle>
          <a:p>
            <a:pPr algn="l" defTabSz="914400">
              <a:spcBef>
                <a:spcPct val="50000"/>
              </a:spcBef>
              <a:defRPr/>
            </a:pPr>
            <a:r>
              <a:rPr lang="en-US" sz="1400" b="1" dirty="0" smtClean="0">
                <a:solidFill>
                  <a:srgbClr val="003366"/>
                </a:solidFill>
                <a:latin typeface="Gill Sans MT" charset="0"/>
              </a:rPr>
              <a:t>USAID TB CARE II PROJECT 	</a:t>
            </a:r>
          </a:p>
        </p:txBody>
      </p:sp>
    </p:spTree>
    <p:extLst>
      <p:ext uri="{BB962C8B-B14F-4D97-AF65-F5344CB8AC3E}">
        <p14:creationId xmlns:p14="http://schemas.microsoft.com/office/powerpoint/2010/main" xmlns="" val="195447583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8" r:id="rId4"/>
    <p:sldLayoutId id="2147483741" r:id="rId5"/>
    <p:sldLayoutId id="2147483742" r:id="rId6"/>
    <p:sldLayoutId id="2147483743" r:id="rId7"/>
    <p:sldLayoutId id="2147483744" r:id="rId8"/>
    <p:sldLayoutId id="2147483745" r:id="rId9"/>
    <p:sldLayoutId id="2147483746" r:id="rId10"/>
    <p:sldLayoutId id="2147483747" r:id="rId11"/>
    <p:sldLayoutId id="2147483749" r:id="rId12"/>
  </p:sldLayoutIdLst>
  <p:hf sldNum="0" hdr="0" dt="0"/>
  <p:txStyles>
    <p:titleStyle>
      <a:lvl1pPr algn="l" rtl="0" eaLnBrk="0" fontAlgn="base" hangingPunct="0">
        <a:spcBef>
          <a:spcPct val="0"/>
        </a:spcBef>
        <a:spcAft>
          <a:spcPct val="0"/>
        </a:spcAft>
        <a:defRPr sz="3200" b="0">
          <a:solidFill>
            <a:schemeClr val="accent1">
              <a:lumMod val="50000"/>
            </a:schemeClr>
          </a:solidFill>
          <a:latin typeface="Arial"/>
          <a:ea typeface="Tahoma" pitchFamily="34" charset="0"/>
          <a:cs typeface="Arial"/>
        </a:defRPr>
      </a:lvl1pPr>
      <a:lvl2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2pPr>
      <a:lvl3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3pPr>
      <a:lvl4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4pPr>
      <a:lvl5pPr algn="l" rtl="0" eaLnBrk="0" fontAlgn="base" hangingPunct="0">
        <a:spcBef>
          <a:spcPct val="0"/>
        </a:spcBef>
        <a:spcAft>
          <a:spcPct val="0"/>
        </a:spcAft>
        <a:defRPr sz="3200" b="1">
          <a:solidFill>
            <a:srgbClr val="003366"/>
          </a:solidFill>
          <a:latin typeface="Tahoma" pitchFamily="34" charset="0"/>
          <a:ea typeface="MS PGothic" pitchFamily="34" charset="-128"/>
          <a:cs typeface="Tahoma" pitchFamily="34" charset="0"/>
        </a:defRPr>
      </a:lvl5pPr>
      <a:lvl6pPr marL="457200" algn="l" rtl="0" fontAlgn="base">
        <a:lnSpc>
          <a:spcPct val="85000"/>
        </a:lnSpc>
        <a:spcBef>
          <a:spcPct val="0"/>
        </a:spcBef>
        <a:spcAft>
          <a:spcPct val="0"/>
        </a:spcAft>
        <a:defRPr sz="2800" b="1">
          <a:solidFill>
            <a:srgbClr val="003366"/>
          </a:solidFill>
          <a:latin typeface="Arial" charset="0"/>
        </a:defRPr>
      </a:lvl6pPr>
      <a:lvl7pPr marL="914400" algn="l" rtl="0" fontAlgn="base">
        <a:lnSpc>
          <a:spcPct val="85000"/>
        </a:lnSpc>
        <a:spcBef>
          <a:spcPct val="0"/>
        </a:spcBef>
        <a:spcAft>
          <a:spcPct val="0"/>
        </a:spcAft>
        <a:defRPr sz="2800" b="1">
          <a:solidFill>
            <a:srgbClr val="003366"/>
          </a:solidFill>
          <a:latin typeface="Arial" charset="0"/>
        </a:defRPr>
      </a:lvl7pPr>
      <a:lvl8pPr marL="1371600" algn="l" rtl="0" fontAlgn="base">
        <a:lnSpc>
          <a:spcPct val="85000"/>
        </a:lnSpc>
        <a:spcBef>
          <a:spcPct val="0"/>
        </a:spcBef>
        <a:spcAft>
          <a:spcPct val="0"/>
        </a:spcAft>
        <a:defRPr sz="2800" b="1">
          <a:solidFill>
            <a:srgbClr val="003366"/>
          </a:solidFill>
          <a:latin typeface="Arial" charset="0"/>
        </a:defRPr>
      </a:lvl8pPr>
      <a:lvl9pPr marL="1828800" algn="l" rtl="0" fontAlgn="base">
        <a:lnSpc>
          <a:spcPct val="85000"/>
        </a:lnSpc>
        <a:spcBef>
          <a:spcPct val="0"/>
        </a:spcBef>
        <a:spcAft>
          <a:spcPct val="0"/>
        </a:spcAft>
        <a:defRPr sz="2800" b="1">
          <a:solidFill>
            <a:srgbClr val="003366"/>
          </a:solidFill>
          <a:latin typeface="Arial" charset="0"/>
        </a:defRPr>
      </a:lvl9pPr>
    </p:titleStyle>
    <p:bodyStyle>
      <a:lvl1pPr marL="228600" indent="-228600" algn="l" rtl="0" eaLnBrk="0" fontAlgn="base" hangingPunct="0">
        <a:spcBef>
          <a:spcPct val="20000"/>
        </a:spcBef>
        <a:spcAft>
          <a:spcPct val="0"/>
        </a:spcAft>
        <a:buClr>
          <a:srgbClr val="FF8E57"/>
        </a:buClr>
        <a:buSzPct val="125000"/>
        <a:buFont typeface="Arial"/>
        <a:buChar char="•"/>
        <a:defRPr sz="2700" b="0">
          <a:solidFill>
            <a:schemeClr val="tx1"/>
          </a:solidFill>
          <a:latin typeface="Arial"/>
          <a:ea typeface="Tahoma" pitchFamily="34" charset="0"/>
          <a:cs typeface="Arial"/>
        </a:defRPr>
      </a:lvl1pPr>
      <a:lvl2pPr marL="457200" indent="-228600" algn="l" rtl="0" eaLnBrk="0" fontAlgn="base" hangingPunct="0">
        <a:spcBef>
          <a:spcPct val="20000"/>
        </a:spcBef>
        <a:spcAft>
          <a:spcPct val="0"/>
        </a:spcAft>
        <a:buClr>
          <a:srgbClr val="FF8E57"/>
        </a:buClr>
        <a:buSzPct val="125000"/>
        <a:buFont typeface="Arial"/>
        <a:buChar char="•"/>
        <a:defRPr sz="2500">
          <a:solidFill>
            <a:schemeClr val="tx1"/>
          </a:solidFill>
          <a:latin typeface="Arial"/>
          <a:ea typeface="Tahoma" pitchFamily="34" charset="0"/>
          <a:cs typeface="Arial"/>
        </a:defRPr>
      </a:lvl2pPr>
      <a:lvl3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3pPr>
      <a:lvl4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4pPr>
      <a:lvl5pPr marL="685800" indent="-228600" algn="l" rtl="0" eaLnBrk="0" fontAlgn="base" hangingPunct="0">
        <a:spcBef>
          <a:spcPct val="20000"/>
        </a:spcBef>
        <a:spcAft>
          <a:spcPct val="0"/>
        </a:spcAft>
        <a:buClr>
          <a:srgbClr val="FF8E57"/>
        </a:buClr>
        <a:buSzPct val="125000"/>
        <a:buFont typeface="Lucida Grande"/>
        <a:buChar char="–"/>
        <a:defRPr sz="2500">
          <a:solidFill>
            <a:schemeClr val="tx1"/>
          </a:solidFill>
          <a:latin typeface="Arial"/>
          <a:ea typeface="Tahoma" pitchFamily="34" charset="0"/>
          <a:cs typeface="Arial"/>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7"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pd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0.xml"/><Relationship Id="rId7" Type="http://schemas.openxmlformats.org/officeDocument/2006/relationships/diagramColors" Target="../diagrams/colors1.xml"/><Relationship Id="rId2" Type="http://schemas.openxmlformats.org/officeDocument/2006/relationships/slideLayout" Target="../slideLayouts/slideLayout7.xml"/><Relationship Id="rId1" Type="http://schemas.openxmlformats.org/officeDocument/2006/relationships/tags" Target="../tags/tag19.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tags" Target="../tags/tag20.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8.xml"/><Relationship Id="rId1" Type="http://schemas.openxmlformats.org/officeDocument/2006/relationships/tags" Target="../tags/tag2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bwMode="auto">
          <a:xfrm>
            <a:off x="0" y="0"/>
            <a:ext cx="9144000" cy="487093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1" name="Rectangle 10"/>
          <p:cNvSpPr/>
          <p:nvPr/>
        </p:nvSpPr>
        <p:spPr bwMode="auto">
          <a:xfrm>
            <a:off x="0" y="5715000"/>
            <a:ext cx="9144000" cy="1143000"/>
          </a:xfrm>
          <a:prstGeom prst="rect">
            <a:avLst/>
          </a:prstGeom>
          <a:solidFill>
            <a:schemeClr val="bg1"/>
          </a:solidFill>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smtClean="0">
              <a:ln>
                <a:noFill/>
              </a:ln>
              <a:solidFill>
                <a:schemeClr val="tx1"/>
              </a:solidFill>
              <a:effectLst/>
              <a:latin typeface="Times New Roman" pitchFamily="18" charset="0"/>
            </a:endParaRPr>
          </a:p>
        </p:txBody>
      </p:sp>
      <p:sp>
        <p:nvSpPr>
          <p:cNvPr id="13" name="Rectangle 12"/>
          <p:cNvSpPr/>
          <p:nvPr/>
        </p:nvSpPr>
        <p:spPr bwMode="auto">
          <a:xfrm>
            <a:off x="0" y="4607169"/>
            <a:ext cx="9144000" cy="1107831"/>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[insert Speaker Name</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Date &amp; </a:t>
            </a:r>
          </a:p>
          <a:p>
            <a:pPr marL="0" marR="0" indent="0" algn="ctr" defTabSz="914400" rtl="0" eaLnBrk="0" fontAlgn="base" latinLnBrk="0" hangingPunct="0">
              <a:lnSpc>
                <a:spcPct val="100000"/>
              </a:lnSpc>
              <a:spcBef>
                <a:spcPct val="0"/>
              </a:spcBef>
              <a:spcAft>
                <a:spcPct val="0"/>
              </a:spcAft>
              <a:buClrTx/>
              <a:buSzTx/>
              <a:buFontTx/>
              <a:buNone/>
              <a:tabLst/>
            </a:pPr>
            <a:r>
              <a:rPr lang="en-US" sz="2000" cap="all" dirty="0" smtClean="0">
                <a:solidFill>
                  <a:schemeClr val="bg1"/>
                </a:solidFill>
                <a:latin typeface="+mj-lt"/>
              </a:rPr>
              <a:t>Location here]</a:t>
            </a:r>
            <a:endParaRPr kumimoji="0" lang="en-US" sz="2000" b="0" i="0" u="none" strike="noStrike" cap="all" normalizeH="0" baseline="0" dirty="0" smtClean="0">
              <a:ln>
                <a:noFill/>
              </a:ln>
              <a:solidFill>
                <a:schemeClr val="bg1"/>
              </a:solidFill>
              <a:effectLst/>
              <a:latin typeface="+mj-lt"/>
            </a:endParaRPr>
          </a:p>
        </p:txBody>
      </p:sp>
      <p:pic>
        <p:nvPicPr>
          <p:cNvPr id="15" name="Picture 14"/>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6"/>
              <a:stretch>
                <a:fillRect/>
              </a:stretch>
            </p:blipFill>
          </mc:Choice>
          <mc:Fallback>
            <p:blipFill>
              <a:blip r:embed="rId7"/>
              <a:stretch>
                <a:fillRect/>
              </a:stretch>
            </p:blipFill>
          </mc:Fallback>
        </mc:AlternateContent>
        <p:spPr>
          <a:xfrm>
            <a:off x="844062" y="426270"/>
            <a:ext cx="7614138" cy="3917130"/>
          </a:xfrm>
          <a:prstGeom prst="rect">
            <a:avLst/>
          </a:prstGeom>
        </p:spPr>
      </p:pic>
      <p:sp>
        <p:nvSpPr>
          <p:cNvPr id="16" name="TextBox 15"/>
          <p:cNvSpPr txBox="1"/>
          <p:nvPr/>
        </p:nvSpPr>
        <p:spPr>
          <a:xfrm>
            <a:off x="1125415" y="426368"/>
            <a:ext cx="6963507" cy="2123658"/>
          </a:xfrm>
          <a:prstGeom prst="rect">
            <a:avLst/>
          </a:prstGeom>
          <a:noFill/>
        </p:spPr>
        <p:txBody>
          <a:bodyPr wrap="square" rtlCol="0" anchor="ctr">
            <a:spAutoFit/>
          </a:bodyPr>
          <a:lstStyle/>
          <a:p>
            <a:pPr algn="ctr"/>
            <a:r>
              <a:rPr lang="en-ZA" sz="4400" dirty="0" smtClean="0"/>
              <a:t>Ethics of Tuberculosis Prevention, Care and Control</a:t>
            </a:r>
            <a:endParaRPr lang="en-US" sz="4400" dirty="0">
              <a:solidFill>
                <a:schemeClr val="bg1"/>
              </a:solidFill>
            </a:endParaRPr>
          </a:p>
        </p:txBody>
      </p:sp>
      <p:sp>
        <p:nvSpPr>
          <p:cNvPr id="17" name="TextBox 16"/>
          <p:cNvSpPr txBox="1"/>
          <p:nvPr/>
        </p:nvSpPr>
        <p:spPr>
          <a:xfrm>
            <a:off x="1600200" y="3130062"/>
            <a:ext cx="6488722" cy="954107"/>
          </a:xfrm>
          <a:prstGeom prst="rect">
            <a:avLst/>
          </a:prstGeom>
          <a:noFill/>
        </p:spPr>
        <p:txBody>
          <a:bodyPr wrap="square" rtlCol="0" anchor="ctr">
            <a:spAutoFit/>
          </a:bodyPr>
          <a:lstStyle/>
          <a:p>
            <a:pPr algn="ctr"/>
            <a:r>
              <a:rPr lang="en-US" sz="2800" b="1" cap="all" dirty="0" smtClean="0">
                <a:solidFill>
                  <a:schemeClr val="accent2">
                    <a:lumMod val="75000"/>
                  </a:schemeClr>
                </a:solidFill>
              </a:rPr>
              <a:t>MODULE 3: Overarching goals and ethical values</a:t>
            </a:r>
            <a:endParaRPr lang="en-US" sz="2800" b="1" cap="all" dirty="0">
              <a:solidFill>
                <a:schemeClr val="accent2">
                  <a:lumMod val="75000"/>
                </a:schemeClr>
              </a:solidFill>
            </a:endParaRPr>
          </a:p>
        </p:txBody>
      </p:sp>
      <p:pic>
        <p:nvPicPr>
          <p:cNvPr id="2" name="Picture 1"/>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4000497" y="5996812"/>
            <a:ext cx="4885267" cy="579376"/>
          </a:xfrm>
          <a:prstGeom prst="rect">
            <a:avLst/>
          </a:prstGeom>
        </p:spPr>
      </p:pic>
      <p:sp>
        <p:nvSpPr>
          <p:cNvPr id="3" name="TextBox 2"/>
          <p:cNvSpPr txBox="1"/>
          <p:nvPr/>
        </p:nvSpPr>
        <p:spPr>
          <a:xfrm>
            <a:off x="474134" y="5871001"/>
            <a:ext cx="1744134" cy="830997"/>
          </a:xfrm>
          <a:prstGeom prst="rect">
            <a:avLst/>
          </a:prstGeom>
          <a:noFill/>
        </p:spPr>
        <p:txBody>
          <a:bodyPr wrap="square" rtlCol="0">
            <a:spAutoFit/>
          </a:bodyPr>
          <a:lstStyle/>
          <a:p>
            <a:pPr algn="ctr"/>
            <a:r>
              <a:rPr lang="en-US" sz="1600" dirty="0" smtClean="0"/>
              <a:t>Insert country/ministry logo here</a:t>
            </a:r>
            <a:endParaRPr lang="en-US"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Solidarity</a:t>
            </a:r>
            <a:endParaRPr lang="en-US" dirty="0"/>
          </a:p>
        </p:txBody>
      </p:sp>
      <p:sp>
        <p:nvSpPr>
          <p:cNvPr id="3" name="Content Placeholder 2"/>
          <p:cNvSpPr>
            <a:spLocks noGrp="1"/>
          </p:cNvSpPr>
          <p:nvPr>
            <p:ph idx="1"/>
          </p:nvPr>
        </p:nvSpPr>
        <p:spPr/>
        <p:txBody>
          <a:bodyPr/>
          <a:lstStyle/>
          <a:p>
            <a:pPr>
              <a:spcAft>
                <a:spcPts val="600"/>
              </a:spcAft>
            </a:pPr>
            <a:r>
              <a:rPr lang="en-ZA" dirty="0" smtClean="0"/>
              <a:t>Standing together (group, community, nation)</a:t>
            </a:r>
          </a:p>
          <a:p>
            <a:pPr>
              <a:spcAft>
                <a:spcPts val="600"/>
              </a:spcAft>
            </a:pPr>
            <a:r>
              <a:rPr lang="en-ZA" dirty="0" smtClean="0"/>
              <a:t>Strong community ties, resulting in cooperative action</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10</a:t>
            </a:fld>
            <a:endParaRPr lang="en-US"/>
          </a:p>
        </p:txBody>
      </p:sp>
    </p:spTree>
    <p:custDataLst>
      <p:tags r:id="rId1"/>
    </p:custDataLst>
    <p:extLst>
      <p:ext uri="{BB962C8B-B14F-4D97-AF65-F5344CB8AC3E}">
        <p14:creationId xmlns:p14="http://schemas.microsoft.com/office/powerpoint/2010/main" xmlns="" val="1643814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Common good</a:t>
            </a:r>
            <a:endParaRPr lang="en-US" dirty="0"/>
          </a:p>
        </p:txBody>
      </p:sp>
      <p:sp>
        <p:nvSpPr>
          <p:cNvPr id="3" name="Content Placeholder 2"/>
          <p:cNvSpPr>
            <a:spLocks noGrp="1"/>
          </p:cNvSpPr>
          <p:nvPr>
            <p:ph idx="1"/>
          </p:nvPr>
        </p:nvSpPr>
        <p:spPr/>
        <p:txBody>
          <a:bodyPr/>
          <a:lstStyle/>
          <a:p>
            <a:pPr>
              <a:spcAft>
                <a:spcPts val="600"/>
              </a:spcAft>
            </a:pPr>
            <a:r>
              <a:rPr lang="en-ZA" dirty="0" smtClean="0"/>
              <a:t>Infectious diseases threaten health of individuals and whole populations</a:t>
            </a:r>
          </a:p>
          <a:p>
            <a:pPr>
              <a:spcAft>
                <a:spcPts val="600"/>
              </a:spcAft>
            </a:pPr>
            <a:r>
              <a:rPr lang="en-ZA" dirty="0" smtClean="0"/>
              <a:t>Removal or reduction of threat of infection benefits society</a:t>
            </a:r>
          </a:p>
          <a:p>
            <a:r>
              <a:rPr lang="en-ZA" dirty="0" smtClean="0"/>
              <a:t>Important to consider:</a:t>
            </a:r>
          </a:p>
          <a:p>
            <a:pPr lvl="1"/>
            <a:r>
              <a:rPr lang="en-ZA" dirty="0" smtClean="0"/>
              <a:t>Mechanisms for transmission of TB</a:t>
            </a:r>
          </a:p>
          <a:p>
            <a:pPr lvl="1"/>
            <a:r>
              <a:rPr lang="en-ZA" dirty="0" smtClean="0"/>
              <a:t>Prevention of TB</a:t>
            </a:r>
          </a:p>
          <a:p>
            <a:pPr lvl="1"/>
            <a:r>
              <a:rPr lang="en-ZA" dirty="0" smtClean="0"/>
              <a:t>Community empowerment in the prevention, care and control of TB</a:t>
            </a:r>
          </a:p>
          <a:p>
            <a:pPr lvl="1"/>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11</a:t>
            </a:fld>
            <a:endParaRPr lang="en-US"/>
          </a:p>
        </p:txBody>
      </p:sp>
    </p:spTree>
    <p:custDataLst>
      <p:tags r:id="rId1"/>
    </p:custDataLst>
    <p:extLst>
      <p:ext uri="{BB962C8B-B14F-4D97-AF65-F5344CB8AC3E}">
        <p14:creationId xmlns:p14="http://schemas.microsoft.com/office/powerpoint/2010/main" xmlns="" val="3056186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Autonomy</a:t>
            </a:r>
            <a:endParaRPr lang="en-US" dirty="0"/>
          </a:p>
        </p:txBody>
      </p:sp>
      <p:sp>
        <p:nvSpPr>
          <p:cNvPr id="3" name="Content Placeholder 2"/>
          <p:cNvSpPr>
            <a:spLocks noGrp="1"/>
          </p:cNvSpPr>
          <p:nvPr>
            <p:ph idx="1"/>
          </p:nvPr>
        </p:nvSpPr>
        <p:spPr/>
        <p:txBody>
          <a:bodyPr/>
          <a:lstStyle/>
          <a:p>
            <a:r>
              <a:rPr lang="en-ZA" dirty="0" smtClean="0"/>
              <a:t>Individuals guaranteed right to make decisions about their own lives, including health care</a:t>
            </a:r>
          </a:p>
          <a:p>
            <a:pPr lvl="1">
              <a:spcAft>
                <a:spcPts val="600"/>
              </a:spcAft>
            </a:pPr>
            <a:r>
              <a:rPr lang="en-ZA" dirty="0" smtClean="0"/>
              <a:t>Informed consent</a:t>
            </a:r>
          </a:p>
          <a:p>
            <a:r>
              <a:rPr lang="en-ZA" dirty="0" smtClean="0"/>
              <a:t>Patients generally should have right to choose among treatment options</a:t>
            </a:r>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12</a:t>
            </a:fld>
            <a:endParaRPr lang="en-US"/>
          </a:p>
        </p:txBody>
      </p:sp>
    </p:spTree>
    <p:custDataLst>
      <p:tags r:id="rId1"/>
    </p:custDataLst>
    <p:extLst>
      <p:ext uri="{BB962C8B-B14F-4D97-AF65-F5344CB8AC3E}">
        <p14:creationId xmlns:p14="http://schemas.microsoft.com/office/powerpoint/2010/main" xmlns="" val="160621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ZA" dirty="0" smtClean="0"/>
              <a:t>Share your experience…..</a:t>
            </a:r>
            <a:endParaRPr lang="en-US" dirty="0"/>
          </a:p>
        </p:txBody>
      </p:sp>
      <p:sp>
        <p:nvSpPr>
          <p:cNvPr id="3" name="Content Placeholder 2"/>
          <p:cNvSpPr>
            <a:spLocks noGrp="1"/>
          </p:cNvSpPr>
          <p:nvPr>
            <p:ph idx="1"/>
          </p:nvPr>
        </p:nvSpPr>
        <p:spPr>
          <a:xfrm>
            <a:off x="628650" y="2077447"/>
            <a:ext cx="7886700" cy="1861661"/>
          </a:xfrm>
        </p:spPr>
        <p:txBody>
          <a:bodyPr>
            <a:normAutofit fontScale="92500" lnSpcReduction="20000"/>
          </a:bodyPr>
          <a:lstStyle/>
          <a:p>
            <a:pPr>
              <a:spcAft>
                <a:spcPts val="600"/>
              </a:spcAft>
            </a:pPr>
            <a:r>
              <a:rPr lang="en-ZA" dirty="0" smtClean="0"/>
              <a:t>What ethical dilemmas or questions have you faced related to autonomy?</a:t>
            </a:r>
          </a:p>
          <a:p>
            <a:r>
              <a:rPr lang="en-ZA" dirty="0" smtClean="0"/>
              <a:t>How have you addressed them:</a:t>
            </a:r>
          </a:p>
          <a:p>
            <a:pPr lvl="1"/>
            <a:r>
              <a:rPr lang="en-ZA" sz="1950" dirty="0"/>
              <a:t>At District level</a:t>
            </a:r>
          </a:p>
          <a:p>
            <a:pPr lvl="1"/>
            <a:r>
              <a:rPr lang="en-ZA" sz="1950" dirty="0"/>
              <a:t>At Facility level</a:t>
            </a:r>
            <a:endParaRPr lang="en-ZA" sz="2250"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13</a:t>
            </a:fld>
            <a:endParaRPr lang="en-US"/>
          </a:p>
        </p:txBody>
      </p:sp>
      <p:sp>
        <p:nvSpPr>
          <p:cNvPr id="7" name="TextBox 6"/>
          <p:cNvSpPr txBox="1"/>
          <p:nvPr/>
        </p:nvSpPr>
        <p:spPr>
          <a:xfrm>
            <a:off x="172288" y="1048898"/>
            <a:ext cx="1597209" cy="438582"/>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250" b="1" dirty="0">
                <a:solidFill>
                  <a:srgbClr val="00B0F0"/>
                </a:solidFill>
                <a:latin typeface="Ben's Handwriting" panose="02000603000000000000" pitchFamily="2" charset="0"/>
              </a:rPr>
              <a:t>PLENARY</a:t>
            </a:r>
            <a:endParaRPr lang="en-GB" sz="2250" b="1" dirty="0">
              <a:solidFill>
                <a:srgbClr val="00B0F0"/>
              </a:solidFill>
              <a:latin typeface="Ben's Handwriting" panose="02000603000000000000" pitchFamily="2" charset="0"/>
            </a:endParaRPr>
          </a:p>
        </p:txBody>
      </p:sp>
      <p:sp>
        <p:nvSpPr>
          <p:cNvPr id="6" name="Rounded Rectangle 5"/>
          <p:cNvSpPr/>
          <p:nvPr/>
        </p:nvSpPr>
        <p:spPr>
          <a:xfrm>
            <a:off x="628650" y="4529076"/>
            <a:ext cx="7886700" cy="1278378"/>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en-ZA" sz="2000" b="1" dirty="0"/>
              <a:t>For example</a:t>
            </a:r>
          </a:p>
          <a:p>
            <a:r>
              <a:rPr lang="en-ZA" sz="2000" dirty="0"/>
              <a:t>What do you do when a patient tells you that the traditional health practitioner has recommended that the patient stop treatment</a:t>
            </a:r>
            <a:r>
              <a:rPr lang="en-ZA" sz="1800" dirty="0"/>
              <a:t>?</a:t>
            </a:r>
          </a:p>
        </p:txBody>
      </p:sp>
    </p:spTree>
    <p:custDataLst>
      <p:tags r:id="rId1"/>
    </p:custDataLst>
    <p:extLst>
      <p:ext uri="{BB962C8B-B14F-4D97-AF65-F5344CB8AC3E}">
        <p14:creationId xmlns:p14="http://schemas.microsoft.com/office/powerpoint/2010/main" xmlns="" val="428824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Reciprocity</a:t>
            </a:r>
            <a:endParaRPr lang="en-US" dirty="0"/>
          </a:p>
        </p:txBody>
      </p:sp>
      <p:sp>
        <p:nvSpPr>
          <p:cNvPr id="3" name="Content Placeholder 2"/>
          <p:cNvSpPr>
            <a:spLocks noGrp="1"/>
          </p:cNvSpPr>
          <p:nvPr>
            <p:ph idx="1"/>
          </p:nvPr>
        </p:nvSpPr>
        <p:spPr/>
        <p:txBody>
          <a:bodyPr/>
          <a:lstStyle/>
          <a:p>
            <a:pPr>
              <a:spcAft>
                <a:spcPts val="600"/>
              </a:spcAft>
            </a:pPr>
            <a:r>
              <a:rPr lang="en-ZA" dirty="0" smtClean="0"/>
              <a:t>Individuals who put themselves at greater risk of harm for the sake of others deserve benefits in exchange for running such risks</a:t>
            </a:r>
          </a:p>
          <a:p>
            <a:r>
              <a:rPr lang="en-ZA" dirty="0" smtClean="0"/>
              <a:t>Obligation exists to:</a:t>
            </a:r>
          </a:p>
          <a:p>
            <a:pPr lvl="1"/>
            <a:r>
              <a:rPr lang="en-ZA" dirty="0" smtClean="0"/>
              <a:t>Minimise risks </a:t>
            </a:r>
            <a:r>
              <a:rPr lang="en-US" dirty="0"/>
              <a:t>through appropriate infection control </a:t>
            </a:r>
            <a:r>
              <a:rPr lang="en-US" dirty="0" smtClean="0"/>
              <a:t>measures:</a:t>
            </a:r>
            <a:endParaRPr lang="en-ZA" dirty="0" smtClean="0"/>
          </a:p>
          <a:p>
            <a:pPr lvl="1"/>
            <a:r>
              <a:rPr lang="en-ZA" dirty="0" smtClean="0"/>
              <a:t>Provide appropriate treatment</a:t>
            </a:r>
          </a:p>
          <a:p>
            <a:pPr lvl="1"/>
            <a:r>
              <a:rPr lang="en-ZA" dirty="0" smtClean="0"/>
              <a:t>Compensate when harm occurs</a:t>
            </a:r>
          </a:p>
          <a:p>
            <a:pPr lvl="1"/>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14</a:t>
            </a:fld>
            <a:endParaRPr lang="en-US"/>
          </a:p>
        </p:txBody>
      </p:sp>
    </p:spTree>
    <p:custDataLst>
      <p:tags r:id="rId1"/>
    </p:custDataLst>
    <p:extLst>
      <p:ext uri="{BB962C8B-B14F-4D97-AF65-F5344CB8AC3E}">
        <p14:creationId xmlns:p14="http://schemas.microsoft.com/office/powerpoint/2010/main" xmlns="" val="2055157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Effectiveness</a:t>
            </a:r>
            <a:endParaRPr lang="en-US" dirty="0"/>
          </a:p>
        </p:txBody>
      </p:sp>
      <p:sp>
        <p:nvSpPr>
          <p:cNvPr id="3" name="Content Placeholder 2"/>
          <p:cNvSpPr>
            <a:spLocks noGrp="1"/>
          </p:cNvSpPr>
          <p:nvPr>
            <p:ph idx="1"/>
          </p:nvPr>
        </p:nvSpPr>
        <p:spPr/>
        <p:txBody>
          <a:bodyPr/>
          <a:lstStyle/>
          <a:p>
            <a:pPr>
              <a:spcAft>
                <a:spcPts val="600"/>
              </a:spcAft>
            </a:pPr>
            <a:r>
              <a:rPr lang="en-ZA" dirty="0" smtClean="0"/>
              <a:t>Duty to avoid actions that are not working</a:t>
            </a:r>
          </a:p>
          <a:p>
            <a:pPr>
              <a:spcAft>
                <a:spcPts val="600"/>
              </a:spcAft>
            </a:pPr>
            <a:r>
              <a:rPr lang="en-ZA" dirty="0" smtClean="0"/>
              <a:t>Obligation to implement proven measures that are likely to succeed</a:t>
            </a:r>
          </a:p>
          <a:p>
            <a:pPr>
              <a:spcAft>
                <a:spcPts val="600"/>
              </a:spcAft>
            </a:pPr>
            <a:r>
              <a:rPr lang="en-ZA" dirty="0" smtClean="0"/>
              <a:t>Linked to efficiency (use of limited resources for maximum benefit)</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15</a:t>
            </a:fld>
            <a:endParaRPr lang="en-US"/>
          </a:p>
        </p:txBody>
      </p:sp>
    </p:spTree>
    <p:custDataLst>
      <p:tags r:id="rId1"/>
    </p:custDataLst>
    <p:extLst>
      <p:ext uri="{BB962C8B-B14F-4D97-AF65-F5344CB8AC3E}">
        <p14:creationId xmlns:p14="http://schemas.microsoft.com/office/powerpoint/2010/main" xmlns="" val="136282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Subsidiarity</a:t>
            </a:r>
            <a:endParaRPr lang="en-US" dirty="0"/>
          </a:p>
        </p:txBody>
      </p:sp>
      <p:sp>
        <p:nvSpPr>
          <p:cNvPr id="3" name="Content Placeholder 2"/>
          <p:cNvSpPr>
            <a:spLocks noGrp="1"/>
          </p:cNvSpPr>
          <p:nvPr>
            <p:ph idx="1"/>
          </p:nvPr>
        </p:nvSpPr>
        <p:spPr/>
        <p:txBody>
          <a:bodyPr/>
          <a:lstStyle/>
          <a:p>
            <a:pPr>
              <a:spcAft>
                <a:spcPts val="600"/>
              </a:spcAft>
            </a:pPr>
            <a:r>
              <a:rPr lang="en-ZA" dirty="0" smtClean="0"/>
              <a:t>Decisions to be made as close to individuals and communities as possible</a:t>
            </a:r>
          </a:p>
          <a:p>
            <a:r>
              <a:rPr lang="en-ZA" dirty="0" smtClean="0"/>
              <a:t>Community participation paramount to ensuring local interests, concerns, beliefs reflected</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16</a:t>
            </a:fld>
            <a:endParaRPr lang="en-US" dirty="0"/>
          </a:p>
        </p:txBody>
      </p:sp>
    </p:spTree>
    <p:custDataLst>
      <p:tags r:id="rId1"/>
    </p:custDataLst>
    <p:extLst>
      <p:ext uri="{BB962C8B-B14F-4D97-AF65-F5344CB8AC3E}">
        <p14:creationId xmlns:p14="http://schemas.microsoft.com/office/powerpoint/2010/main" xmlns="" val="3841993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Participation</a:t>
            </a:r>
            <a:endParaRPr lang="en-US" dirty="0"/>
          </a:p>
        </p:txBody>
      </p:sp>
      <p:sp>
        <p:nvSpPr>
          <p:cNvPr id="3" name="Content Placeholder 2"/>
          <p:cNvSpPr>
            <a:spLocks noGrp="1"/>
          </p:cNvSpPr>
          <p:nvPr>
            <p:ph idx="1"/>
          </p:nvPr>
        </p:nvSpPr>
        <p:spPr/>
        <p:txBody>
          <a:bodyPr/>
          <a:lstStyle/>
          <a:p>
            <a:pPr>
              <a:spcAft>
                <a:spcPts val="600"/>
              </a:spcAft>
            </a:pPr>
            <a:r>
              <a:rPr lang="en-ZA" dirty="0" smtClean="0"/>
              <a:t>Community should have meaningful involvement in all steps of the decision-making process  </a:t>
            </a:r>
          </a:p>
          <a:p>
            <a:r>
              <a:rPr lang="en-ZA" dirty="0" smtClean="0"/>
              <a:t>Community should be invited and encouraged to work with policy makers to help drive the decision-making</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17</a:t>
            </a:fld>
            <a:endParaRPr lang="en-US"/>
          </a:p>
        </p:txBody>
      </p:sp>
    </p:spTree>
    <p:custDataLst>
      <p:tags r:id="rId1"/>
    </p:custDataLst>
    <p:extLst>
      <p:ext uri="{BB962C8B-B14F-4D97-AF65-F5344CB8AC3E}">
        <p14:creationId xmlns:p14="http://schemas.microsoft.com/office/powerpoint/2010/main" xmlns="" val="1944121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Transparency and accountability</a:t>
            </a:r>
            <a:endParaRPr lang="en-US" dirty="0"/>
          </a:p>
        </p:txBody>
      </p:sp>
      <p:sp>
        <p:nvSpPr>
          <p:cNvPr id="3" name="Content Placeholder 2"/>
          <p:cNvSpPr>
            <a:spLocks noGrp="1"/>
          </p:cNvSpPr>
          <p:nvPr>
            <p:ph idx="1"/>
          </p:nvPr>
        </p:nvSpPr>
        <p:spPr/>
        <p:txBody>
          <a:bodyPr/>
          <a:lstStyle/>
          <a:p>
            <a:pPr>
              <a:spcAft>
                <a:spcPts val="600"/>
              </a:spcAft>
            </a:pPr>
            <a:r>
              <a:rPr lang="en-ZA" dirty="0" smtClean="0"/>
              <a:t>Decisions made in open manner</a:t>
            </a:r>
          </a:p>
          <a:p>
            <a:r>
              <a:rPr lang="en-ZA" dirty="0" smtClean="0"/>
              <a:t>Decision-making process is fair, responsive to community needs and evidence-based</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18</a:t>
            </a:fld>
            <a:endParaRPr lang="en-US"/>
          </a:p>
        </p:txBody>
      </p:sp>
    </p:spTree>
    <p:custDataLst>
      <p:tags r:id="rId1"/>
    </p:custDataLst>
    <p:extLst>
      <p:ext uri="{BB962C8B-B14F-4D97-AF65-F5344CB8AC3E}">
        <p14:creationId xmlns:p14="http://schemas.microsoft.com/office/powerpoint/2010/main" xmlns="" val="1906639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Patient-centred care</a:t>
            </a:r>
            <a:endParaRPr lang="en-US" dirty="0"/>
          </a:p>
        </p:txBody>
      </p:sp>
      <p:sp>
        <p:nvSpPr>
          <p:cNvPr id="3" name="Content Placeholder 2"/>
          <p:cNvSpPr>
            <a:spLocks noGrp="1"/>
          </p:cNvSpPr>
          <p:nvPr>
            <p:ph idx="1"/>
          </p:nvPr>
        </p:nvSpPr>
        <p:spPr/>
        <p:txBody>
          <a:bodyPr/>
          <a:lstStyle/>
          <a:p>
            <a:pPr marL="0" indent="0">
              <a:buNone/>
            </a:pPr>
            <a:r>
              <a:rPr lang="en-US" dirty="0" smtClean="0"/>
              <a:t>Involves </a:t>
            </a:r>
            <a:r>
              <a:rPr lang="en-US" dirty="0"/>
              <a:t>viewing health care from </a:t>
            </a:r>
            <a:r>
              <a:rPr lang="en-US" dirty="0" smtClean="0"/>
              <a:t>the patient’s </a:t>
            </a:r>
            <a:r>
              <a:rPr lang="en-US" dirty="0"/>
              <a:t>perspective and then adapting care to more closely meet the needs and </a:t>
            </a:r>
            <a:r>
              <a:rPr lang="en-US" dirty="0" smtClean="0"/>
              <a:t>expectations </a:t>
            </a:r>
            <a:r>
              <a:rPr lang="en-US" dirty="0"/>
              <a:t>of </a:t>
            </a:r>
            <a:r>
              <a:rPr lang="en-US" dirty="0" smtClean="0"/>
              <a:t>patients</a:t>
            </a:r>
          </a:p>
          <a:p>
            <a:pPr marL="0" indent="0">
              <a:buNone/>
            </a:pPr>
            <a:r>
              <a:rPr lang="en-US" dirty="0" smtClean="0"/>
              <a:t>“</a:t>
            </a:r>
            <a:r>
              <a:rPr lang="en-US" sz="2400" dirty="0" smtClean="0"/>
              <a:t>Patient-centered care reflects a partnership among practitioners and patients to ensure that decisions respect patients’ wants, needs, and preferences and that patients have the education and support they need to make decisions and participate in their own care. Patient-centered approaches recognize that care is provided along a continuum of services”</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19</a:t>
            </a:fld>
            <a:endParaRPr lang="en-US" dirty="0"/>
          </a:p>
        </p:txBody>
      </p:sp>
      <p:sp>
        <p:nvSpPr>
          <p:cNvPr id="5" name="Text Box 4"/>
          <p:cNvSpPr txBox="1">
            <a:spLocks noChangeArrowheads="1"/>
          </p:cNvSpPr>
          <p:nvPr/>
        </p:nvSpPr>
        <p:spPr bwMode="auto">
          <a:xfrm>
            <a:off x="1997646" y="5657469"/>
            <a:ext cx="6689154" cy="590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buNone/>
            </a:pPr>
            <a:r>
              <a:rPr lang="en-US" sz="900" b="0" dirty="0" smtClean="0">
                <a:solidFill>
                  <a:schemeClr val="tx1"/>
                </a:solidFill>
              </a:rPr>
              <a:t>O’Donnell MR, </a:t>
            </a:r>
            <a:r>
              <a:rPr lang="en-US" sz="900" b="0" dirty="0" err="1" smtClean="0">
                <a:solidFill>
                  <a:schemeClr val="tx1"/>
                </a:solidFill>
              </a:rPr>
              <a:t>Daftary</a:t>
            </a:r>
            <a:r>
              <a:rPr lang="en-US" sz="900" b="0" dirty="0" smtClean="0">
                <a:solidFill>
                  <a:schemeClr val="tx1"/>
                </a:solidFill>
              </a:rPr>
              <a:t> AD, Frick M, Hirsch-</a:t>
            </a:r>
            <a:r>
              <a:rPr lang="en-US" sz="900" b="0" dirty="0" err="1" smtClean="0">
                <a:solidFill>
                  <a:schemeClr val="tx1"/>
                </a:solidFill>
              </a:rPr>
              <a:t>Moverman</a:t>
            </a:r>
            <a:r>
              <a:rPr lang="en-US" sz="900" b="0" dirty="0" smtClean="0">
                <a:solidFill>
                  <a:schemeClr val="tx1"/>
                </a:solidFill>
              </a:rPr>
              <a:t> Y, </a:t>
            </a:r>
            <a:r>
              <a:rPr lang="en-US" sz="900" b="0" dirty="0" err="1" smtClean="0">
                <a:solidFill>
                  <a:schemeClr val="tx1"/>
                </a:solidFill>
              </a:rPr>
              <a:t>Amico</a:t>
            </a:r>
            <a:r>
              <a:rPr lang="en-US" sz="900" b="0" dirty="0" smtClean="0">
                <a:solidFill>
                  <a:schemeClr val="tx1"/>
                </a:solidFill>
              </a:rPr>
              <a:t> KR, </a:t>
            </a:r>
            <a:r>
              <a:rPr lang="en-US" sz="900" b="0" dirty="0" err="1" smtClean="0">
                <a:solidFill>
                  <a:schemeClr val="tx1"/>
                </a:solidFill>
              </a:rPr>
              <a:t>Sentilingham</a:t>
            </a:r>
            <a:r>
              <a:rPr lang="en-US" sz="900" b="0" dirty="0" smtClean="0">
                <a:solidFill>
                  <a:schemeClr val="tx1"/>
                </a:solidFill>
              </a:rPr>
              <a:t> M, Wolf A, Metcalfe JZ, </a:t>
            </a:r>
            <a:r>
              <a:rPr lang="en-US" sz="900" b="0" dirty="0" err="1" smtClean="0">
                <a:solidFill>
                  <a:schemeClr val="tx1"/>
                </a:solidFill>
              </a:rPr>
              <a:t>Isaakidis</a:t>
            </a:r>
            <a:r>
              <a:rPr lang="en-US" sz="900" b="0" dirty="0" smtClean="0">
                <a:solidFill>
                  <a:schemeClr val="tx1"/>
                </a:solidFill>
              </a:rPr>
              <a:t> P, Davis L, </a:t>
            </a:r>
            <a:r>
              <a:rPr lang="en-US" sz="900" b="0" dirty="0" err="1" smtClean="0">
                <a:solidFill>
                  <a:schemeClr val="tx1"/>
                </a:solidFill>
              </a:rPr>
              <a:t>Brust</a:t>
            </a:r>
            <a:r>
              <a:rPr lang="en-US" sz="900" b="0" dirty="0" smtClean="0">
                <a:solidFill>
                  <a:schemeClr val="tx1"/>
                </a:solidFill>
              </a:rPr>
              <a:t> JCM, </a:t>
            </a:r>
            <a:r>
              <a:rPr lang="en-US" sz="900" b="0" dirty="0" err="1" smtClean="0">
                <a:solidFill>
                  <a:schemeClr val="tx1"/>
                </a:solidFill>
              </a:rPr>
              <a:t>Naidoo</a:t>
            </a:r>
            <a:r>
              <a:rPr lang="en-US" sz="900" b="0" dirty="0" smtClean="0">
                <a:solidFill>
                  <a:schemeClr val="tx1"/>
                </a:solidFill>
              </a:rPr>
              <a:t> N, Garretson M, </a:t>
            </a:r>
            <a:r>
              <a:rPr lang="en-US" sz="900" b="0" dirty="0" err="1" smtClean="0">
                <a:solidFill>
                  <a:schemeClr val="tx1"/>
                </a:solidFill>
              </a:rPr>
              <a:t>Zelnick</a:t>
            </a:r>
            <a:r>
              <a:rPr lang="en-US" sz="900" b="0" dirty="0" smtClean="0">
                <a:solidFill>
                  <a:schemeClr val="tx1"/>
                </a:solidFill>
              </a:rPr>
              <a:t> JR, </a:t>
            </a:r>
            <a:r>
              <a:rPr lang="en-US" sz="900" b="0" dirty="0" err="1" smtClean="0">
                <a:solidFill>
                  <a:schemeClr val="tx1"/>
                </a:solidFill>
              </a:rPr>
              <a:t>Bangsberg</a:t>
            </a:r>
            <a:r>
              <a:rPr lang="en-US" sz="900" b="0" dirty="0" smtClean="0">
                <a:solidFill>
                  <a:schemeClr val="tx1"/>
                </a:solidFill>
              </a:rPr>
              <a:t> D, </a:t>
            </a:r>
            <a:r>
              <a:rPr lang="en-US" sz="900" b="0" dirty="0" err="1" smtClean="0">
                <a:solidFill>
                  <a:schemeClr val="tx1"/>
                </a:solidFill>
              </a:rPr>
              <a:t>Padayatchi</a:t>
            </a:r>
            <a:r>
              <a:rPr lang="en-US" sz="900" b="0" dirty="0" smtClean="0">
                <a:solidFill>
                  <a:schemeClr val="tx1"/>
                </a:solidFill>
              </a:rPr>
              <a:t> N, </a:t>
            </a:r>
            <a:r>
              <a:rPr lang="en-US" sz="900" b="0" dirty="0" err="1" smtClean="0">
                <a:solidFill>
                  <a:schemeClr val="tx1"/>
                </a:solidFill>
              </a:rPr>
              <a:t>Friedland</a:t>
            </a:r>
            <a:r>
              <a:rPr lang="en-US" sz="900" b="0" dirty="0" smtClean="0">
                <a:solidFill>
                  <a:schemeClr val="tx1"/>
                </a:solidFill>
              </a:rPr>
              <a:t> </a:t>
            </a:r>
            <a:r>
              <a:rPr lang="en-US" sz="900" b="0" dirty="0" smtClean="0">
                <a:solidFill>
                  <a:schemeClr val="tx1"/>
                </a:solidFill>
              </a:rPr>
              <a:t>G. Consensus statement on </a:t>
            </a:r>
            <a:r>
              <a:rPr lang="en-US" sz="900" b="0" dirty="0" smtClean="0">
                <a:solidFill>
                  <a:schemeClr val="tx1"/>
                </a:solidFill>
              </a:rPr>
              <a:t>behalf of the attendees of the ‘Re-inventing adherence: patient-centered care for drug-resistant TB and HIV’, March 19, 20, 2015, Columbia Mailman School of Public Health, Columbia University, </a:t>
            </a:r>
            <a:r>
              <a:rPr lang="en-US" sz="900" b="0" dirty="0" smtClean="0">
                <a:solidFill>
                  <a:schemeClr val="tx1"/>
                </a:solidFill>
              </a:rPr>
              <a:t>New York, NY</a:t>
            </a:r>
            <a:r>
              <a:rPr lang="en-US" sz="900" b="0" dirty="0" smtClean="0">
                <a:solidFill>
                  <a:schemeClr val="tx1"/>
                </a:solidFill>
              </a:rPr>
              <a:t>, </a:t>
            </a:r>
            <a:r>
              <a:rPr lang="en-US" sz="900" b="0" dirty="0" smtClean="0">
                <a:solidFill>
                  <a:schemeClr val="tx1"/>
                </a:solidFill>
              </a:rPr>
              <a:t>USA</a:t>
            </a:r>
            <a:endParaRPr lang="en-US" sz="900" b="0" dirty="0" smtClean="0">
              <a:solidFill>
                <a:schemeClr val="tx1"/>
              </a:solidFill>
            </a:endParaRPr>
          </a:p>
        </p:txBody>
      </p:sp>
    </p:spTree>
    <p:custDataLst>
      <p:tags r:id="rId1"/>
    </p:custDataLst>
    <p:extLst>
      <p:ext uri="{BB962C8B-B14F-4D97-AF65-F5344CB8AC3E}">
        <p14:creationId xmlns:p14="http://schemas.microsoft.com/office/powerpoint/2010/main" xmlns="" val="762881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US" dirty="0"/>
          </a:p>
        </p:txBody>
      </p:sp>
      <p:sp>
        <p:nvSpPr>
          <p:cNvPr id="3" name="Content Placeholder 2"/>
          <p:cNvSpPr>
            <a:spLocks noGrp="1"/>
          </p:cNvSpPr>
          <p:nvPr>
            <p:ph idx="1"/>
          </p:nvPr>
        </p:nvSpPr>
        <p:spPr/>
        <p:txBody>
          <a:bodyPr/>
          <a:lstStyle/>
          <a:p>
            <a:pPr marL="0" indent="0">
              <a:spcAft>
                <a:spcPts val="600"/>
              </a:spcAft>
              <a:buNone/>
            </a:pPr>
            <a:r>
              <a:rPr lang="en-US" dirty="0"/>
              <a:t>Upon completion of this </a:t>
            </a:r>
            <a:r>
              <a:rPr lang="en-US" dirty="0" smtClean="0"/>
              <a:t>module, you </a:t>
            </a:r>
            <a:r>
              <a:rPr lang="en-US" dirty="0"/>
              <a:t>will be able to</a:t>
            </a:r>
            <a:r>
              <a:rPr lang="en-US" dirty="0" smtClean="0"/>
              <a:t>:</a:t>
            </a:r>
          </a:p>
          <a:p>
            <a:r>
              <a:rPr lang="en-ZA" dirty="0" smtClean="0"/>
              <a:t>Explain what ethical values are</a:t>
            </a:r>
          </a:p>
          <a:p>
            <a:r>
              <a:rPr lang="en-ZA" dirty="0" smtClean="0"/>
              <a:t>Describe the relationship between ethical goals and TB prevention, care and control</a:t>
            </a:r>
          </a:p>
          <a:p>
            <a:endParaRPr lang="en-ZA" dirty="0" smtClean="0"/>
          </a:p>
          <a:p>
            <a:endParaRPr lang="en-US" dirty="0" smtClean="0"/>
          </a:p>
          <a:p>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4467021A-0B1A-4E5D-B570-81CE1A8205C2}" type="slidenum">
              <a:rPr lang="en-US" smtClean="0"/>
              <a:pPr/>
              <a:t>2</a:t>
            </a:fld>
            <a:endParaRPr lang="en-US"/>
          </a:p>
        </p:txBody>
      </p:sp>
    </p:spTree>
    <p:extLst>
      <p:ext uri="{BB962C8B-B14F-4D97-AF65-F5344CB8AC3E}">
        <p14:creationId xmlns:p14="http://schemas.microsoft.com/office/powerpoint/2010/main" xmlns="" val="41525469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Approach to person-centred care</a:t>
            </a:r>
            <a:endParaRPr lang="en-US" dirty="0"/>
          </a:p>
        </p:txBody>
      </p:sp>
      <p:sp>
        <p:nvSpPr>
          <p:cNvPr id="3" name="Content Placeholder 2"/>
          <p:cNvSpPr>
            <a:spLocks noGrp="1"/>
          </p:cNvSpPr>
          <p:nvPr>
            <p:ph idx="1"/>
          </p:nvPr>
        </p:nvSpPr>
        <p:spPr/>
        <p:txBody>
          <a:bodyPr/>
          <a:lstStyle/>
          <a:p>
            <a:pPr>
              <a:spcAft>
                <a:spcPts val="600"/>
              </a:spcAft>
            </a:pPr>
            <a:r>
              <a:rPr lang="en-ZA" dirty="0" smtClean="0"/>
              <a:t>Many groups face risks from failure to diagnose and treat TB</a:t>
            </a:r>
          </a:p>
          <a:p>
            <a:r>
              <a:rPr lang="en-ZA" dirty="0" smtClean="0"/>
              <a:t>Person-centred approach promotes concept that it is equally important consider individuals infected with and affected by condition</a:t>
            </a:r>
          </a:p>
          <a:p>
            <a:pPr lvl="1"/>
            <a:r>
              <a:rPr lang="en-ZA" dirty="0" smtClean="0"/>
              <a:t>Individual who is sick and receiving care</a:t>
            </a:r>
          </a:p>
          <a:p>
            <a:pPr lvl="1"/>
            <a:r>
              <a:rPr lang="en-ZA" dirty="0" smtClean="0"/>
              <a:t>Individual who is sick and not receiving care</a:t>
            </a:r>
          </a:p>
          <a:p>
            <a:pPr lvl="1"/>
            <a:r>
              <a:rPr lang="en-ZA" dirty="0" smtClean="0"/>
              <a:t>Family members and contacts </a:t>
            </a:r>
          </a:p>
          <a:p>
            <a:pPr lvl="1"/>
            <a:r>
              <a:rPr lang="en-ZA" dirty="0" smtClean="0"/>
              <a:t>Community at large</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20</a:t>
            </a:fld>
            <a:endParaRPr lang="en-US"/>
          </a:p>
        </p:txBody>
      </p:sp>
    </p:spTree>
    <p:custDataLst>
      <p:tags r:id="rId1"/>
    </p:custDataLst>
    <p:extLst>
      <p:ext uri="{BB962C8B-B14F-4D97-AF65-F5344CB8AC3E}">
        <p14:creationId xmlns:p14="http://schemas.microsoft.com/office/powerpoint/2010/main" xmlns="" val="1496831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Shared responsibility for the care of the patient </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21</a:t>
            </a:fld>
            <a:endParaRPr lang="en-US"/>
          </a:p>
        </p:txBody>
      </p:sp>
      <p:graphicFrame>
        <p:nvGraphicFramePr>
          <p:cNvPr id="3" name="Diagram 2"/>
          <p:cNvGraphicFramePr/>
          <p:nvPr>
            <p:extLst>
              <p:ext uri="{D42A27DB-BD31-4B8C-83A1-F6EECF244321}">
                <p14:modId xmlns:p14="http://schemas.microsoft.com/office/powerpoint/2010/main" xmlns="" val="3545887376"/>
              </p:ext>
            </p:extLst>
          </p:nvPr>
        </p:nvGraphicFramePr>
        <p:xfrm>
          <a:off x="1023871" y="1995056"/>
          <a:ext cx="7109138" cy="376904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xmlns="" val="3770923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9218" y="53085"/>
            <a:ext cx="7886700" cy="994172"/>
          </a:xfrm>
        </p:spPr>
        <p:txBody>
          <a:bodyPr/>
          <a:lstStyle/>
          <a:p>
            <a:r>
              <a:rPr lang="en-ZA" dirty="0" smtClean="0"/>
              <a:t>Let’s discuss</a:t>
            </a:r>
            <a:endParaRPr lang="en-US" dirty="0"/>
          </a:p>
        </p:txBody>
      </p:sp>
      <p:sp>
        <p:nvSpPr>
          <p:cNvPr id="4" name="Text Placeholder 3"/>
          <p:cNvSpPr>
            <a:spLocks noGrp="1"/>
          </p:cNvSpPr>
          <p:nvPr>
            <p:ph type="body" idx="1"/>
          </p:nvPr>
        </p:nvSpPr>
        <p:spPr>
          <a:xfrm>
            <a:off x="629842" y="2118122"/>
            <a:ext cx="3302072" cy="617934"/>
          </a:xfrm>
        </p:spPr>
        <p:style>
          <a:lnRef idx="0">
            <a:schemeClr val="accent1"/>
          </a:lnRef>
          <a:fillRef idx="3">
            <a:schemeClr val="accent1"/>
          </a:fillRef>
          <a:effectRef idx="3">
            <a:schemeClr val="accent1"/>
          </a:effectRef>
          <a:fontRef idx="minor">
            <a:schemeClr val="lt1"/>
          </a:fontRef>
        </p:style>
        <p:txBody>
          <a:bodyPr/>
          <a:lstStyle/>
          <a:p>
            <a:pPr algn="ctr"/>
            <a:r>
              <a:rPr lang="en-ZA" dirty="0" smtClean="0">
                <a:solidFill>
                  <a:schemeClr val="accent6">
                    <a:lumMod val="75000"/>
                  </a:schemeClr>
                </a:solidFill>
              </a:rPr>
              <a:t>Ethical Values</a:t>
            </a:r>
            <a:endParaRPr lang="en-GB" dirty="0">
              <a:solidFill>
                <a:schemeClr val="accent6">
                  <a:lumMod val="75000"/>
                </a:schemeClr>
              </a:solidFill>
            </a:endParaRPr>
          </a:p>
        </p:txBody>
      </p:sp>
      <p:sp>
        <p:nvSpPr>
          <p:cNvPr id="3" name="Content Placeholder 2"/>
          <p:cNvSpPr>
            <a:spLocks noGrp="1"/>
          </p:cNvSpPr>
          <p:nvPr>
            <p:ph sz="half" idx="2"/>
          </p:nvPr>
        </p:nvSpPr>
        <p:spPr>
          <a:xfrm>
            <a:off x="629842" y="2736056"/>
            <a:ext cx="3302072" cy="2770585"/>
          </a:xfrm>
        </p:spPr>
        <p:style>
          <a:lnRef idx="0">
            <a:schemeClr val="accent1"/>
          </a:lnRef>
          <a:fillRef idx="3">
            <a:schemeClr val="accent1"/>
          </a:fillRef>
          <a:effectRef idx="3">
            <a:schemeClr val="accent1"/>
          </a:effectRef>
          <a:fontRef idx="minor">
            <a:schemeClr val="lt1"/>
          </a:fontRef>
        </p:style>
        <p:txBody>
          <a:bodyPr>
            <a:normAutofit fontScale="70000" lnSpcReduction="20000"/>
          </a:bodyPr>
          <a:lstStyle/>
          <a:p>
            <a:pPr lvl="0"/>
            <a:r>
              <a:rPr lang="en-GB" dirty="0" smtClean="0">
                <a:solidFill>
                  <a:schemeClr val="accent6">
                    <a:lumMod val="75000"/>
                  </a:schemeClr>
                </a:solidFill>
              </a:rPr>
              <a:t>Social </a:t>
            </a:r>
            <a:r>
              <a:rPr lang="en-GB" dirty="0">
                <a:solidFill>
                  <a:schemeClr val="accent6">
                    <a:lumMod val="75000"/>
                  </a:schemeClr>
                </a:solidFill>
              </a:rPr>
              <a:t>justice/equity</a:t>
            </a:r>
            <a:endParaRPr lang="en-US" dirty="0">
              <a:solidFill>
                <a:schemeClr val="accent6">
                  <a:lumMod val="75000"/>
                </a:schemeClr>
              </a:solidFill>
            </a:endParaRPr>
          </a:p>
          <a:p>
            <a:pPr lvl="0"/>
            <a:r>
              <a:rPr lang="en-GB" dirty="0" smtClean="0">
                <a:solidFill>
                  <a:schemeClr val="accent6">
                    <a:lumMod val="75000"/>
                  </a:schemeClr>
                </a:solidFill>
              </a:rPr>
              <a:t>Solidarity</a:t>
            </a:r>
            <a:endParaRPr lang="en-US" dirty="0">
              <a:solidFill>
                <a:schemeClr val="accent6">
                  <a:lumMod val="75000"/>
                </a:schemeClr>
              </a:solidFill>
            </a:endParaRPr>
          </a:p>
          <a:p>
            <a:pPr lvl="0"/>
            <a:r>
              <a:rPr lang="en-GB" dirty="0" smtClean="0">
                <a:solidFill>
                  <a:schemeClr val="accent6">
                    <a:lumMod val="75000"/>
                  </a:schemeClr>
                </a:solidFill>
              </a:rPr>
              <a:t>Common </a:t>
            </a:r>
            <a:r>
              <a:rPr lang="en-GB" dirty="0">
                <a:solidFill>
                  <a:schemeClr val="accent6">
                    <a:lumMod val="75000"/>
                  </a:schemeClr>
                </a:solidFill>
              </a:rPr>
              <a:t>good</a:t>
            </a:r>
            <a:endParaRPr lang="en-US" dirty="0">
              <a:solidFill>
                <a:schemeClr val="accent6">
                  <a:lumMod val="75000"/>
                </a:schemeClr>
              </a:solidFill>
            </a:endParaRPr>
          </a:p>
          <a:p>
            <a:pPr lvl="0"/>
            <a:r>
              <a:rPr lang="en-GB" dirty="0" smtClean="0">
                <a:solidFill>
                  <a:schemeClr val="accent6">
                    <a:lumMod val="75000"/>
                  </a:schemeClr>
                </a:solidFill>
              </a:rPr>
              <a:t>Autonomy</a:t>
            </a:r>
            <a:endParaRPr lang="en-US" dirty="0">
              <a:solidFill>
                <a:schemeClr val="accent6">
                  <a:lumMod val="75000"/>
                </a:schemeClr>
              </a:solidFill>
            </a:endParaRPr>
          </a:p>
          <a:p>
            <a:pPr lvl="0"/>
            <a:r>
              <a:rPr lang="en-GB" dirty="0" smtClean="0">
                <a:solidFill>
                  <a:schemeClr val="accent6">
                    <a:lumMod val="75000"/>
                  </a:schemeClr>
                </a:solidFill>
              </a:rPr>
              <a:t>Reciprocity</a:t>
            </a:r>
            <a:endParaRPr lang="en-US" dirty="0">
              <a:solidFill>
                <a:schemeClr val="accent6">
                  <a:lumMod val="75000"/>
                </a:schemeClr>
              </a:solidFill>
            </a:endParaRPr>
          </a:p>
          <a:p>
            <a:pPr lvl="0"/>
            <a:r>
              <a:rPr lang="en-GB" dirty="0" smtClean="0">
                <a:solidFill>
                  <a:schemeClr val="accent6">
                    <a:lumMod val="75000"/>
                  </a:schemeClr>
                </a:solidFill>
              </a:rPr>
              <a:t>Effectiveness</a:t>
            </a:r>
            <a:endParaRPr lang="en-US" dirty="0">
              <a:solidFill>
                <a:schemeClr val="accent6">
                  <a:lumMod val="75000"/>
                </a:schemeClr>
              </a:solidFill>
            </a:endParaRPr>
          </a:p>
          <a:p>
            <a:pPr lvl="0"/>
            <a:r>
              <a:rPr lang="en-GB" dirty="0" smtClean="0">
                <a:solidFill>
                  <a:schemeClr val="accent6">
                    <a:lumMod val="75000"/>
                  </a:schemeClr>
                </a:solidFill>
              </a:rPr>
              <a:t>Subsidiarity</a:t>
            </a:r>
            <a:endParaRPr lang="en-US" dirty="0">
              <a:solidFill>
                <a:schemeClr val="accent6">
                  <a:lumMod val="75000"/>
                </a:schemeClr>
              </a:solidFill>
            </a:endParaRPr>
          </a:p>
          <a:p>
            <a:pPr lvl="0"/>
            <a:r>
              <a:rPr lang="en-GB" dirty="0" smtClean="0">
                <a:solidFill>
                  <a:schemeClr val="accent6">
                    <a:lumMod val="75000"/>
                  </a:schemeClr>
                </a:solidFill>
              </a:rPr>
              <a:t>Participation</a:t>
            </a:r>
            <a:endParaRPr lang="en-US" dirty="0">
              <a:solidFill>
                <a:schemeClr val="accent6">
                  <a:lumMod val="75000"/>
                </a:schemeClr>
              </a:solidFill>
            </a:endParaRPr>
          </a:p>
          <a:p>
            <a:r>
              <a:rPr lang="en-GB" dirty="0" smtClean="0">
                <a:solidFill>
                  <a:schemeClr val="accent6">
                    <a:lumMod val="75000"/>
                  </a:schemeClr>
                </a:solidFill>
              </a:rPr>
              <a:t>Transparency </a:t>
            </a:r>
            <a:r>
              <a:rPr lang="en-GB" dirty="0">
                <a:solidFill>
                  <a:schemeClr val="accent6">
                    <a:lumMod val="75000"/>
                  </a:schemeClr>
                </a:solidFill>
              </a:rPr>
              <a:t>and accountabili</a:t>
            </a:r>
            <a:r>
              <a:rPr lang="en-GB" dirty="0"/>
              <a:t>ty</a:t>
            </a:r>
            <a:endParaRPr lang="en-US" dirty="0"/>
          </a:p>
        </p:txBody>
      </p:sp>
      <p:sp>
        <p:nvSpPr>
          <p:cNvPr id="5" name="Text Placeholder 4"/>
          <p:cNvSpPr>
            <a:spLocks noGrp="1"/>
          </p:cNvSpPr>
          <p:nvPr>
            <p:ph type="body" sz="quarter" idx="3"/>
          </p:nvPr>
        </p:nvSpPr>
        <p:spPr>
          <a:xfrm>
            <a:off x="3931914" y="2118123"/>
            <a:ext cx="4983486" cy="625078"/>
          </a:xfrm>
        </p:spPr>
        <p:style>
          <a:lnRef idx="0">
            <a:schemeClr val="accent2"/>
          </a:lnRef>
          <a:fillRef idx="3">
            <a:schemeClr val="accent2"/>
          </a:fillRef>
          <a:effectRef idx="3">
            <a:schemeClr val="accent2"/>
          </a:effectRef>
          <a:fontRef idx="minor">
            <a:schemeClr val="lt1"/>
          </a:fontRef>
        </p:style>
        <p:txBody>
          <a:bodyPr>
            <a:normAutofit/>
          </a:bodyPr>
          <a:lstStyle/>
          <a:p>
            <a:pPr algn="ctr"/>
            <a:r>
              <a:rPr lang="en-US" dirty="0" smtClean="0"/>
              <a:t>Consider</a:t>
            </a:r>
            <a:endParaRPr lang="en-GB" dirty="0"/>
          </a:p>
        </p:txBody>
      </p:sp>
      <p:sp>
        <p:nvSpPr>
          <p:cNvPr id="6" name="Content Placeholder 5"/>
          <p:cNvSpPr>
            <a:spLocks noGrp="1"/>
          </p:cNvSpPr>
          <p:nvPr>
            <p:ph sz="quarter" idx="4"/>
          </p:nvPr>
        </p:nvSpPr>
        <p:spPr>
          <a:xfrm>
            <a:off x="3931914" y="2743200"/>
            <a:ext cx="4983487" cy="2763441"/>
          </a:xfrm>
        </p:spPr>
        <p:style>
          <a:lnRef idx="0">
            <a:schemeClr val="accent2"/>
          </a:lnRef>
          <a:fillRef idx="3">
            <a:schemeClr val="accent2"/>
          </a:fillRef>
          <a:effectRef idx="3">
            <a:schemeClr val="accent2"/>
          </a:effectRef>
          <a:fontRef idx="minor">
            <a:schemeClr val="lt1"/>
          </a:fontRef>
        </p:style>
        <p:txBody>
          <a:bodyPr>
            <a:normAutofit fontScale="92500" lnSpcReduction="10000"/>
          </a:bodyPr>
          <a:lstStyle/>
          <a:p>
            <a:pPr marL="0" indent="0" algn="ctr">
              <a:buNone/>
            </a:pPr>
            <a:endParaRPr lang="en-ZA" dirty="0"/>
          </a:p>
          <a:p>
            <a:pPr marL="0" indent="0" algn="ctr">
              <a:buNone/>
            </a:pPr>
            <a:r>
              <a:rPr lang="en-ZA" dirty="0" smtClean="0"/>
              <a:t>How do these ethical values impact on your ability to ensure that TB programme goals are met?</a:t>
            </a:r>
          </a:p>
          <a:p>
            <a:pPr marL="0" indent="0" algn="ctr">
              <a:buNone/>
            </a:pPr>
            <a:endParaRPr lang="en-ZA" dirty="0" smtClean="0"/>
          </a:p>
          <a:p>
            <a:pPr marL="0" indent="0" algn="ctr">
              <a:buNone/>
            </a:pPr>
            <a:r>
              <a:rPr lang="en-ZA" dirty="0" smtClean="0"/>
              <a:t>How </a:t>
            </a:r>
            <a:r>
              <a:rPr lang="en-ZA" dirty="0"/>
              <a:t>do these ethical values </a:t>
            </a:r>
            <a:r>
              <a:rPr lang="en-ZA" dirty="0" smtClean="0"/>
              <a:t>make a contribution toward the effectiveness of the programme?</a:t>
            </a:r>
          </a:p>
          <a:p>
            <a:pPr marL="0" indent="0" algn="ctr">
              <a:buNone/>
            </a:pPr>
            <a:endParaRPr lang="en-GB" dirty="0"/>
          </a:p>
        </p:txBody>
      </p:sp>
      <p:sp>
        <p:nvSpPr>
          <p:cNvPr id="10" name="TextBox 9"/>
          <p:cNvSpPr txBox="1"/>
          <p:nvPr/>
        </p:nvSpPr>
        <p:spPr>
          <a:xfrm>
            <a:off x="210443" y="1091862"/>
            <a:ext cx="1636514" cy="438582"/>
          </a:xfrm>
          <a:prstGeom prst="rect">
            <a:avLst/>
          </a:prstGeom>
          <a:ln w="19050">
            <a:solidFill>
              <a:srgbClr val="00B050"/>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2250" b="1" dirty="0">
                <a:solidFill>
                  <a:srgbClr val="00B0F0"/>
                </a:solidFill>
                <a:latin typeface="Ben's Handwriting" panose="02000603000000000000" pitchFamily="2" charset="0"/>
              </a:rPr>
              <a:t>PLENARY</a:t>
            </a:r>
            <a:endParaRPr lang="en-GB" sz="2250" b="1" dirty="0">
              <a:solidFill>
                <a:srgbClr val="00B0F0"/>
              </a:solidFill>
              <a:latin typeface="Ben's Handwriting" panose="02000603000000000000" pitchFamily="2" charset="0"/>
            </a:endParaRPr>
          </a:p>
        </p:txBody>
      </p:sp>
      <p:sp>
        <p:nvSpPr>
          <p:cNvPr id="8" name="Slide Number Placeholder 7"/>
          <p:cNvSpPr>
            <a:spLocks noGrp="1"/>
          </p:cNvSpPr>
          <p:nvPr>
            <p:ph type="sldNum" sz="quarter" idx="12"/>
          </p:nvPr>
        </p:nvSpPr>
        <p:spPr/>
        <p:txBody>
          <a:bodyPr/>
          <a:lstStyle/>
          <a:p>
            <a:fld id="{24FFBED8-3113-411D-8887-6F852F2163DC}" type="slidenum">
              <a:rPr lang="en-US" smtClean="0"/>
              <a:pPr/>
              <a:t>22</a:t>
            </a:fld>
            <a:endParaRPr lang="en-US"/>
          </a:p>
        </p:txBody>
      </p:sp>
    </p:spTree>
    <p:custDataLst>
      <p:tags r:id="rId1"/>
    </p:custDataLst>
    <p:extLst>
      <p:ext uri="{BB962C8B-B14F-4D97-AF65-F5344CB8AC3E}">
        <p14:creationId xmlns:p14="http://schemas.microsoft.com/office/powerpoint/2010/main" xmlns="" val="937418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23</a:t>
            </a:fld>
            <a:endParaRPr lang="en-US"/>
          </a:p>
        </p:txBody>
      </p:sp>
      <p:pic>
        <p:nvPicPr>
          <p:cNvPr id="1026" name="Picture 2" descr="http://www.dianamarinova.com/wp-content/uploads/2013/08/Questions-to-Clients-Why-Bother-Addressing-The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9447591">
            <a:off x="1940795" y="2013216"/>
            <a:ext cx="3831440" cy="3438717"/>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813587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6863" y="122884"/>
            <a:ext cx="5855888" cy="864394"/>
          </a:xfrm>
        </p:spPr>
        <p:txBody>
          <a:bodyPr>
            <a:normAutofit/>
          </a:bodyPr>
          <a:lstStyle/>
          <a:p>
            <a:r>
              <a:rPr lang="en-US" dirty="0"/>
              <a:t>Ethics and </a:t>
            </a:r>
            <a:r>
              <a:rPr lang="en-US" dirty="0" smtClean="0"/>
              <a:t>ethical </a:t>
            </a:r>
            <a:r>
              <a:rPr lang="en-US" dirty="0"/>
              <a:t>v</a:t>
            </a:r>
            <a:r>
              <a:rPr lang="en-US" dirty="0" smtClean="0"/>
              <a:t>alues</a:t>
            </a:r>
            <a:endParaRPr lang="en-GB" altLang="en-US" dirty="0"/>
          </a:p>
        </p:txBody>
      </p:sp>
      <p:sp>
        <p:nvSpPr>
          <p:cNvPr id="8198" name="Rectangle 21"/>
          <p:cNvSpPr>
            <a:spLocks noGrp="1" noChangeArrowheads="1"/>
          </p:cNvSpPr>
          <p:nvPr>
            <p:ph sz="half" idx="1"/>
          </p:nvPr>
        </p:nvSpPr>
        <p:spPr>
          <a:xfrm>
            <a:off x="386863" y="1593682"/>
            <a:ext cx="8244518" cy="4494883"/>
          </a:xfrm>
        </p:spPr>
        <p:txBody>
          <a:bodyPr>
            <a:noAutofit/>
          </a:bodyPr>
          <a:lstStyle/>
          <a:p>
            <a:r>
              <a:rPr lang="en-ZA" sz="2700" dirty="0"/>
              <a:t>Ethics</a:t>
            </a:r>
          </a:p>
          <a:p>
            <a:pPr marL="342900" lvl="1" indent="0">
              <a:spcAft>
                <a:spcPts val="600"/>
              </a:spcAft>
              <a:buNone/>
            </a:pPr>
            <a:r>
              <a:rPr lang="en-US" sz="2500" dirty="0"/>
              <a:t>Deals with right and wrong conduct, with what we ought to do and what we should refrain from </a:t>
            </a:r>
            <a:r>
              <a:rPr lang="en-US" sz="2500" dirty="0" smtClean="0"/>
              <a:t>doing</a:t>
            </a:r>
          </a:p>
          <a:p>
            <a:r>
              <a:rPr lang="en-US" sz="2700" dirty="0" smtClean="0"/>
              <a:t>Medical ethics </a:t>
            </a:r>
          </a:p>
          <a:p>
            <a:pPr marL="342900" lvl="1" indent="0">
              <a:spcAft>
                <a:spcPts val="600"/>
              </a:spcAft>
              <a:buNone/>
            </a:pPr>
            <a:r>
              <a:rPr lang="en-US" sz="2500" dirty="0" smtClean="0"/>
              <a:t>How </a:t>
            </a:r>
            <a:r>
              <a:rPr lang="en-US" sz="2500" dirty="0"/>
              <a:t>to handle moral problems arising out of the care of patients; often clinical decisions must consider more than just the patient's medical </a:t>
            </a:r>
            <a:r>
              <a:rPr lang="en-US" sz="2500" dirty="0" smtClean="0"/>
              <a:t>condition</a:t>
            </a:r>
            <a:endParaRPr lang="en-US" sz="2500" dirty="0"/>
          </a:p>
          <a:p>
            <a:r>
              <a:rPr lang="en-ZA" sz="2700" dirty="0"/>
              <a:t>Ethical </a:t>
            </a:r>
            <a:r>
              <a:rPr lang="en-ZA" sz="2700" dirty="0" smtClean="0"/>
              <a:t>Values</a:t>
            </a:r>
          </a:p>
          <a:p>
            <a:pPr marL="0" indent="0">
              <a:spcBef>
                <a:spcPts val="0"/>
              </a:spcBef>
              <a:buNone/>
            </a:pPr>
            <a:r>
              <a:rPr lang="en-ZA" sz="2500" b="0" dirty="0"/>
              <a:t> </a:t>
            </a:r>
            <a:r>
              <a:rPr lang="en-ZA" sz="2500" b="0" dirty="0" smtClean="0"/>
              <a:t>   Way </a:t>
            </a:r>
            <a:r>
              <a:rPr lang="en-ZA" sz="2500" b="0" dirty="0"/>
              <a:t>we ought to live our lives, including</a:t>
            </a:r>
            <a:r>
              <a:rPr lang="en-ZA" sz="2500" dirty="0"/>
              <a:t>:</a:t>
            </a:r>
          </a:p>
          <a:p>
            <a:pPr lvl="1">
              <a:spcBef>
                <a:spcPts val="0"/>
              </a:spcBef>
            </a:pPr>
            <a:r>
              <a:rPr lang="en-ZA" sz="2500" dirty="0" smtClean="0"/>
              <a:t>Actions, intentions</a:t>
            </a:r>
            <a:r>
              <a:rPr lang="en-ZA" sz="2500" smtClean="0"/>
              <a:t>, ehaviour</a:t>
            </a:r>
            <a:endParaRPr lang="en-US" sz="2500" dirty="0"/>
          </a:p>
          <a:p>
            <a:pPr eaLnBrk="1" hangingPunct="1">
              <a:lnSpc>
                <a:spcPct val="90000"/>
              </a:lnSpc>
              <a:spcAft>
                <a:spcPct val="5000"/>
              </a:spcAft>
              <a:buClr>
                <a:schemeClr val="folHlink"/>
              </a:buClr>
              <a:buSzPct val="130000"/>
            </a:pPr>
            <a:endParaRPr lang="en-NZ" altLang="en-US" sz="2000" dirty="0">
              <a:latin typeface="Arial" panose="020B0604020202020204" pitchFamily="34" charset="0"/>
            </a:endParaRPr>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81DBFEE0-B40D-45E7-AFF3-5E4FF24FADC3}" type="slidenum">
              <a:rPr lang="en-US" smtClean="0"/>
              <a:pPr/>
              <a:t>3</a:t>
            </a:fld>
            <a:endParaRPr lang="en-US" dirty="0"/>
          </a:p>
        </p:txBody>
      </p:sp>
    </p:spTree>
    <p:custDataLst>
      <p:tags r:id="rId1"/>
    </p:custDataLst>
    <p:extLst>
      <p:ext uri="{BB962C8B-B14F-4D97-AF65-F5344CB8AC3E}">
        <p14:creationId xmlns:p14="http://schemas.microsoft.com/office/powerpoint/2010/main" xmlns="" val="1038508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p:txBody>
          <a:bodyPr>
            <a:normAutofit fontScale="90000"/>
          </a:bodyPr>
          <a:lstStyle/>
          <a:p>
            <a:r>
              <a:rPr lang="en-US" dirty="0" smtClean="0"/>
              <a:t>Ethics in public health</a:t>
            </a:r>
            <a:br>
              <a:rPr lang="en-US" dirty="0" smtClean="0"/>
            </a:br>
            <a:endParaRPr lang="en-US" dirty="0"/>
          </a:p>
        </p:txBody>
      </p:sp>
      <p:sp>
        <p:nvSpPr>
          <p:cNvPr id="8198" name="Rectangle 21"/>
          <p:cNvSpPr>
            <a:spLocks noGrp="1" noChangeArrowheads="1"/>
          </p:cNvSpPr>
          <p:nvPr>
            <p:ph idx="1"/>
          </p:nvPr>
        </p:nvSpPr>
        <p:spPr/>
        <p:txBody>
          <a:bodyPr/>
          <a:lstStyle/>
          <a:p>
            <a:pPr lvl="0">
              <a:spcAft>
                <a:spcPts val="600"/>
              </a:spcAft>
            </a:pPr>
            <a:r>
              <a:rPr lang="en-US" dirty="0">
                <a:solidFill>
                  <a:prstClr val="black"/>
                </a:solidFill>
              </a:rPr>
              <a:t>Focuses on design and implementation of measures to monitor and improve the health of populations</a:t>
            </a:r>
          </a:p>
          <a:p>
            <a:pPr lvl="0">
              <a:spcAft>
                <a:spcPts val="600"/>
              </a:spcAft>
            </a:pPr>
            <a:r>
              <a:rPr lang="en-US" dirty="0">
                <a:solidFill>
                  <a:prstClr val="black"/>
                </a:solidFill>
              </a:rPr>
              <a:t>Considers structural conditions that promote or inhibit development of healthy </a:t>
            </a:r>
            <a:r>
              <a:rPr lang="en-US" dirty="0" smtClean="0">
                <a:solidFill>
                  <a:prstClr val="black"/>
                </a:solidFill>
              </a:rPr>
              <a:t>societies</a:t>
            </a:r>
          </a:p>
          <a:p>
            <a:pPr>
              <a:spcAft>
                <a:spcPts val="600"/>
              </a:spcAft>
            </a:pPr>
            <a:r>
              <a:rPr lang="en-US" dirty="0" smtClean="0">
                <a:solidFill>
                  <a:prstClr val="black"/>
                </a:solidFill>
              </a:rPr>
              <a:t>The protection and promotion of health in communities </a:t>
            </a:r>
            <a:endParaRPr lang="en-US" dirty="0">
              <a:solidFill>
                <a:prstClr val="black"/>
              </a:solidFill>
            </a:endParaRPr>
          </a:p>
          <a:p>
            <a:pPr eaLnBrk="1" hangingPunct="1">
              <a:lnSpc>
                <a:spcPct val="90000"/>
              </a:lnSpc>
              <a:spcAft>
                <a:spcPct val="5000"/>
              </a:spcAft>
              <a:buClr>
                <a:schemeClr val="folHlink"/>
              </a:buClr>
              <a:buSzPct val="130000"/>
            </a:pPr>
            <a:endParaRPr lang="en-NZ" altLang="en-US" sz="1500" dirty="0">
              <a:latin typeface="Arial" panose="020B0604020202020204" pitchFamily="34" charset="0"/>
            </a:endParaRPr>
          </a:p>
        </p:txBody>
      </p:sp>
      <p:sp>
        <p:nvSpPr>
          <p:cNvPr id="3" name="Slide Number Placeholder 2"/>
          <p:cNvSpPr>
            <a:spLocks noGrp="1"/>
          </p:cNvSpPr>
          <p:nvPr>
            <p:ph type="sldNum" sz="quarter" idx="4294967295"/>
          </p:nvPr>
        </p:nvSpPr>
        <p:spPr>
          <a:xfrm>
            <a:off x="6553200" y="6248400"/>
            <a:ext cx="1905000" cy="457200"/>
          </a:xfrm>
          <a:prstGeom prst="rect">
            <a:avLst/>
          </a:prstGeom>
        </p:spPr>
        <p:txBody>
          <a:bodyPr/>
          <a:lstStyle/>
          <a:p>
            <a:fld id="{1FC3CD6D-5D52-4CC9-919A-4D0D74CE49B8}" type="slidenum">
              <a:rPr lang="en-US" smtClean="0"/>
              <a:pPr/>
              <a:t>4</a:t>
            </a:fld>
            <a:endParaRPr lang="en-US"/>
          </a:p>
        </p:txBody>
      </p:sp>
    </p:spTree>
    <p:custDataLst>
      <p:tags r:id="rId1"/>
    </p:custDataLst>
    <p:extLst>
      <p:ext uri="{BB962C8B-B14F-4D97-AF65-F5344CB8AC3E}">
        <p14:creationId xmlns:p14="http://schemas.microsoft.com/office/powerpoint/2010/main" xmlns="" val="14193944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a:t>
            </a:r>
            <a:endParaRPr lang="en-US" dirty="0"/>
          </a:p>
        </p:txBody>
      </p:sp>
      <p:sp>
        <p:nvSpPr>
          <p:cNvPr id="4" name="Content Placeholder 2"/>
          <p:cNvSpPr>
            <a:spLocks noGrp="1"/>
          </p:cNvSpPr>
          <p:nvPr>
            <p:ph idx="1"/>
          </p:nvPr>
        </p:nvSpPr>
        <p:spPr>
          <a:xfrm>
            <a:off x="628650" y="1846385"/>
            <a:ext cx="7886700" cy="3915049"/>
          </a:xfrm>
        </p:spPr>
        <p:txBody>
          <a:bodyPr/>
          <a:lstStyle/>
          <a:p>
            <a:pPr>
              <a:spcAft>
                <a:spcPts val="600"/>
              </a:spcAft>
            </a:pPr>
            <a:r>
              <a:rPr lang="en-ZA" dirty="0" smtClean="0"/>
              <a:t>Legal guarantees that protect individuals and groups against actions that interfere with fundamental freedoms and human dignity</a:t>
            </a:r>
          </a:p>
          <a:p>
            <a:r>
              <a:rPr lang="en-ZA" dirty="0" smtClean="0"/>
              <a:t>Encompass the following:</a:t>
            </a:r>
          </a:p>
          <a:p>
            <a:pPr lvl="1"/>
            <a:r>
              <a:rPr lang="en-ZA" dirty="0" smtClean="0"/>
              <a:t>Civil</a:t>
            </a:r>
          </a:p>
          <a:p>
            <a:pPr lvl="1"/>
            <a:r>
              <a:rPr lang="en-ZA" dirty="0" smtClean="0"/>
              <a:t>Cultural</a:t>
            </a:r>
          </a:p>
          <a:p>
            <a:pPr lvl="1"/>
            <a:r>
              <a:rPr lang="en-ZA" dirty="0" smtClean="0"/>
              <a:t>Economic</a:t>
            </a:r>
          </a:p>
          <a:p>
            <a:pPr lvl="1"/>
            <a:r>
              <a:rPr lang="en-ZA" dirty="0" smtClean="0"/>
              <a:t>Political </a:t>
            </a:r>
          </a:p>
          <a:p>
            <a:pPr lvl="1"/>
            <a:r>
              <a:rPr lang="en-ZA" dirty="0" smtClean="0"/>
              <a:t>Social</a:t>
            </a:r>
          </a:p>
        </p:txBody>
      </p:sp>
      <p:sp>
        <p:nvSpPr>
          <p:cNvPr id="5" name="Slide Number Placeholder 4"/>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5</a:t>
            </a:fld>
            <a:endParaRPr lang="en-US"/>
          </a:p>
        </p:txBody>
      </p:sp>
    </p:spTree>
    <p:custDataLst>
      <p:tags r:id="rId1"/>
    </p:custDataLst>
    <p:extLst>
      <p:ext uri="{BB962C8B-B14F-4D97-AF65-F5344CB8AC3E}">
        <p14:creationId xmlns:p14="http://schemas.microsoft.com/office/powerpoint/2010/main" xmlns="" val="2341592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047" y="580447"/>
            <a:ext cx="8277358" cy="609600"/>
          </a:xfrm>
        </p:spPr>
        <p:txBody>
          <a:bodyPr/>
          <a:lstStyle/>
          <a:p>
            <a:r>
              <a:rPr lang="en-ZA" dirty="0" smtClean="0"/>
              <a:t>United Nations Universal Declaration on Human Rights</a:t>
            </a:r>
            <a:endParaRPr lang="en-US" dirty="0"/>
          </a:p>
        </p:txBody>
      </p:sp>
      <p:sp>
        <p:nvSpPr>
          <p:cNvPr id="3" name="Content Placeholder 2"/>
          <p:cNvSpPr>
            <a:spLocks noGrp="1"/>
          </p:cNvSpPr>
          <p:nvPr>
            <p:ph idx="1"/>
          </p:nvPr>
        </p:nvSpPr>
        <p:spPr>
          <a:xfrm>
            <a:off x="696264" y="2057400"/>
            <a:ext cx="7886700" cy="2403416"/>
          </a:xfrm>
        </p:spPr>
        <p:txBody>
          <a:bodyPr>
            <a:normAutofit/>
          </a:bodyPr>
          <a:lstStyle/>
          <a:p>
            <a:pPr marL="0" indent="0">
              <a:buNone/>
            </a:pPr>
            <a:r>
              <a:rPr lang="en-ZA" sz="2550" dirty="0"/>
              <a:t>‘Has the right to a standard of living adequate for the health and well-being of himself and of his family, including food, clothing, housing and </a:t>
            </a:r>
            <a:r>
              <a:rPr lang="en-ZA" sz="2550" b="1" dirty="0"/>
              <a:t>medical care</a:t>
            </a:r>
            <a:r>
              <a:rPr lang="en-ZA" sz="2550" dirty="0"/>
              <a:t> and necessary social services.’</a:t>
            </a:r>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6</a:t>
            </a:fld>
            <a:endParaRPr lang="en-US"/>
          </a:p>
        </p:txBody>
      </p:sp>
      <p:sp>
        <p:nvSpPr>
          <p:cNvPr id="6" name="Text Box 4"/>
          <p:cNvSpPr txBox="1">
            <a:spLocks noChangeArrowheads="1"/>
          </p:cNvSpPr>
          <p:nvPr/>
        </p:nvSpPr>
        <p:spPr bwMode="auto">
          <a:xfrm>
            <a:off x="2576212" y="5764464"/>
            <a:ext cx="6231193" cy="2308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lnSpc>
                <a:spcPct val="90000"/>
              </a:lnSpc>
              <a:spcBef>
                <a:spcPct val="75000"/>
              </a:spcBef>
              <a:buChar char="•"/>
              <a:defRPr sz="2700" b="1">
                <a:solidFill>
                  <a:srgbClr val="000A66"/>
                </a:solidFill>
                <a:latin typeface="Arial" panose="020B0604020202020204" pitchFamily="34" charset="0"/>
              </a:defRPr>
            </a:lvl1pPr>
            <a:lvl2pPr marL="742950" indent="-285750">
              <a:lnSpc>
                <a:spcPct val="90000"/>
              </a:lnSpc>
              <a:spcBef>
                <a:spcPct val="20000"/>
              </a:spcBef>
              <a:buChar char="–"/>
              <a:defRPr sz="2500">
                <a:solidFill>
                  <a:srgbClr val="000A66"/>
                </a:solidFill>
                <a:latin typeface="Arial" panose="020B0604020202020204" pitchFamily="34" charset="0"/>
              </a:defRPr>
            </a:lvl2pPr>
            <a:lvl3pPr marL="1143000" indent="-228600">
              <a:lnSpc>
                <a:spcPct val="90000"/>
              </a:lnSpc>
              <a:spcBef>
                <a:spcPct val="50000"/>
              </a:spcBef>
              <a:buChar char="•"/>
              <a:defRPr sz="2400">
                <a:solidFill>
                  <a:srgbClr val="000A66"/>
                </a:solidFill>
                <a:latin typeface="Arial" panose="020B0604020202020204" pitchFamily="34" charset="0"/>
              </a:defRPr>
            </a:lvl3pPr>
            <a:lvl4pPr marL="1600200" indent="-228600">
              <a:lnSpc>
                <a:spcPct val="90000"/>
              </a:lnSpc>
              <a:spcBef>
                <a:spcPct val="50000"/>
              </a:spcBef>
              <a:buChar char="–"/>
              <a:defRPr sz="2000">
                <a:solidFill>
                  <a:srgbClr val="000A66"/>
                </a:solidFill>
                <a:latin typeface="Arial" panose="020B0604020202020204" pitchFamily="34" charset="0"/>
              </a:defRPr>
            </a:lvl4pPr>
            <a:lvl5pPr marL="2057400" indent="-228600">
              <a:lnSpc>
                <a:spcPct val="90000"/>
              </a:lnSpc>
              <a:spcBef>
                <a:spcPct val="50000"/>
              </a:spcBef>
              <a:buChar char="»"/>
              <a:defRPr sz="2000">
                <a:solidFill>
                  <a:srgbClr val="000A66"/>
                </a:solidFill>
                <a:latin typeface="Arial" panose="020B0604020202020204" pitchFamily="34" charset="0"/>
              </a:defRPr>
            </a:lvl5pPr>
            <a:lvl6pPr marL="25146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6pPr>
            <a:lvl7pPr marL="29718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7pPr>
            <a:lvl8pPr marL="34290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8pPr>
            <a:lvl9pPr marL="3886200" indent="-228600" eaLnBrk="0" fontAlgn="base" hangingPunct="0">
              <a:lnSpc>
                <a:spcPct val="90000"/>
              </a:lnSpc>
              <a:spcBef>
                <a:spcPct val="50000"/>
              </a:spcBef>
              <a:spcAft>
                <a:spcPct val="0"/>
              </a:spcAft>
              <a:buChar char="»"/>
              <a:defRPr sz="2000">
                <a:solidFill>
                  <a:srgbClr val="000A66"/>
                </a:solidFill>
                <a:latin typeface="Arial" panose="020B0604020202020204" pitchFamily="34" charset="0"/>
              </a:defRPr>
            </a:lvl9pPr>
          </a:lstStyle>
          <a:p>
            <a:pPr>
              <a:lnSpc>
                <a:spcPct val="100000"/>
              </a:lnSpc>
              <a:spcBef>
                <a:spcPct val="0"/>
              </a:spcBef>
              <a:buFontTx/>
              <a:buNone/>
            </a:pPr>
            <a:r>
              <a:rPr lang="en-US" sz="900" b="0" i="1" dirty="0">
                <a:solidFill>
                  <a:schemeClr val="tx1"/>
                </a:solidFill>
              </a:rPr>
              <a:t>United Nations Human Rights. General Assembly Resolution 217 A (III): Universal Declaration on Human Rights. 1948</a:t>
            </a:r>
          </a:p>
        </p:txBody>
      </p:sp>
    </p:spTree>
    <p:custDataLst>
      <p:tags r:id="rId1"/>
    </p:custDataLst>
    <p:extLst>
      <p:ext uri="{BB962C8B-B14F-4D97-AF65-F5344CB8AC3E}">
        <p14:creationId xmlns:p14="http://schemas.microsoft.com/office/powerpoint/2010/main" xmlns="" val="1947898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963" y="206830"/>
            <a:ext cx="8562109" cy="994172"/>
          </a:xfrm>
        </p:spPr>
        <p:txBody>
          <a:bodyPr/>
          <a:lstStyle/>
          <a:p>
            <a:r>
              <a:rPr lang="en-ZA" dirty="0" smtClean="0"/>
              <a:t>Link between ethical values and human rights principles</a:t>
            </a:r>
            <a:endParaRPr lang="en-US" dirty="0"/>
          </a:p>
        </p:txBody>
      </p:sp>
      <p:sp>
        <p:nvSpPr>
          <p:cNvPr id="3" name="Content Placeholder 2"/>
          <p:cNvSpPr>
            <a:spLocks noGrp="1"/>
          </p:cNvSpPr>
          <p:nvPr>
            <p:ph idx="1"/>
          </p:nvPr>
        </p:nvSpPr>
        <p:spPr>
          <a:xfrm>
            <a:off x="628650" y="2312196"/>
            <a:ext cx="7886700" cy="3039496"/>
          </a:xfrm>
        </p:spPr>
        <p:txBody>
          <a:bodyPr/>
          <a:lstStyle/>
          <a:p>
            <a:pPr>
              <a:spcAft>
                <a:spcPts val="600"/>
              </a:spcAft>
            </a:pPr>
            <a:r>
              <a:rPr lang="en-ZA" dirty="0" smtClean="0"/>
              <a:t>Intimately interlinked in a dynamic way</a:t>
            </a:r>
          </a:p>
          <a:p>
            <a:pPr>
              <a:spcAft>
                <a:spcPts val="600"/>
              </a:spcAft>
            </a:pPr>
            <a:r>
              <a:rPr lang="en-ZA" dirty="0" smtClean="0"/>
              <a:t>Human rights form the concrete legal expression of ethical values</a:t>
            </a:r>
          </a:p>
          <a:p>
            <a:pPr>
              <a:spcAft>
                <a:spcPts val="600"/>
              </a:spcAft>
            </a:pPr>
            <a:r>
              <a:rPr lang="en-ZA" dirty="0" smtClean="0"/>
              <a:t>Human rights provide overarching ethical framework that should be respected</a:t>
            </a:r>
          </a:p>
          <a:p>
            <a:endParaRPr lang="en-US" dirty="0"/>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7</a:t>
            </a:fld>
            <a:endParaRPr lang="en-US"/>
          </a:p>
        </p:txBody>
      </p:sp>
    </p:spTree>
    <p:custDataLst>
      <p:tags r:id="rId1"/>
    </p:custDataLst>
    <p:extLst>
      <p:ext uri="{BB962C8B-B14F-4D97-AF65-F5344CB8AC3E}">
        <p14:creationId xmlns:p14="http://schemas.microsoft.com/office/powerpoint/2010/main" xmlns="" val="815522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Important ethical values in TB care and control</a:t>
            </a:r>
            <a:endParaRPr lang="en-US" dirty="0"/>
          </a:p>
        </p:txBody>
      </p:sp>
      <p:sp>
        <p:nvSpPr>
          <p:cNvPr id="3" name="Content Placeholder 2"/>
          <p:cNvSpPr>
            <a:spLocks noGrp="1"/>
          </p:cNvSpPr>
          <p:nvPr>
            <p:ph idx="1"/>
          </p:nvPr>
        </p:nvSpPr>
        <p:spPr/>
        <p:txBody>
          <a:bodyPr>
            <a:normAutofit/>
          </a:bodyPr>
          <a:lstStyle/>
          <a:p>
            <a:r>
              <a:rPr lang="en-ZA" dirty="0" smtClean="0"/>
              <a:t>Social justice/equity</a:t>
            </a:r>
          </a:p>
          <a:p>
            <a:r>
              <a:rPr lang="en-ZA" dirty="0" smtClean="0"/>
              <a:t>Solidarity</a:t>
            </a:r>
          </a:p>
          <a:p>
            <a:r>
              <a:rPr lang="en-ZA" dirty="0" smtClean="0"/>
              <a:t>Common good</a:t>
            </a:r>
          </a:p>
          <a:p>
            <a:r>
              <a:rPr lang="en-ZA" dirty="0" smtClean="0"/>
              <a:t>Autonomy</a:t>
            </a:r>
          </a:p>
          <a:p>
            <a:r>
              <a:rPr lang="en-ZA" dirty="0" smtClean="0"/>
              <a:t>Reciprocity</a:t>
            </a:r>
          </a:p>
          <a:p>
            <a:r>
              <a:rPr lang="en-ZA" dirty="0" smtClean="0"/>
              <a:t>Effectiveness</a:t>
            </a:r>
          </a:p>
          <a:p>
            <a:r>
              <a:rPr lang="en-ZA" dirty="0" smtClean="0"/>
              <a:t>Subsidiarity</a:t>
            </a:r>
          </a:p>
          <a:p>
            <a:r>
              <a:rPr lang="en-ZA" dirty="0" smtClean="0"/>
              <a:t>Participation</a:t>
            </a:r>
          </a:p>
          <a:p>
            <a:r>
              <a:rPr lang="en-ZA" dirty="0" smtClean="0"/>
              <a:t>Transparency and accountability</a:t>
            </a:r>
            <a:endParaRPr lang="en-US" dirty="0"/>
          </a:p>
        </p:txBody>
      </p:sp>
      <p:sp>
        <p:nvSpPr>
          <p:cNvPr id="4" name="Slide Number Placeholder 3"/>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8</a:t>
            </a:fld>
            <a:endParaRPr lang="en-US"/>
          </a:p>
        </p:txBody>
      </p:sp>
    </p:spTree>
    <p:custDataLst>
      <p:tags r:id="rId1"/>
    </p:custDataLst>
    <p:extLst>
      <p:ext uri="{BB962C8B-B14F-4D97-AF65-F5344CB8AC3E}">
        <p14:creationId xmlns:p14="http://schemas.microsoft.com/office/powerpoint/2010/main" xmlns="" val="1465196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Social justice/equity</a:t>
            </a:r>
            <a:endParaRPr lang="en-US" dirty="0"/>
          </a:p>
        </p:txBody>
      </p:sp>
      <p:sp>
        <p:nvSpPr>
          <p:cNvPr id="3" name="Content Placeholder 2"/>
          <p:cNvSpPr>
            <a:spLocks noGrp="1"/>
          </p:cNvSpPr>
          <p:nvPr>
            <p:ph idx="1"/>
          </p:nvPr>
        </p:nvSpPr>
        <p:spPr>
          <a:xfrm>
            <a:off x="342899" y="1219200"/>
            <a:ext cx="8555773" cy="1837621"/>
          </a:xfrm>
        </p:spPr>
        <p:txBody>
          <a:bodyPr>
            <a:noAutofit/>
          </a:bodyPr>
          <a:lstStyle/>
          <a:p>
            <a:r>
              <a:rPr lang="en-ZA" sz="2400" dirty="0" smtClean="0"/>
              <a:t>Highlights:</a:t>
            </a:r>
          </a:p>
          <a:p>
            <a:pPr lvl="1"/>
            <a:r>
              <a:rPr lang="en-ZA" sz="2400" dirty="0" smtClean="0"/>
              <a:t>Underlying root causes </a:t>
            </a:r>
          </a:p>
          <a:p>
            <a:pPr lvl="1">
              <a:spcAft>
                <a:spcPts val="600"/>
              </a:spcAft>
            </a:pPr>
            <a:r>
              <a:rPr lang="en-ZA" sz="2400" dirty="0" smtClean="0"/>
              <a:t>Societal inequalities</a:t>
            </a:r>
          </a:p>
          <a:p>
            <a:pPr>
              <a:spcAft>
                <a:spcPts val="600"/>
              </a:spcAft>
            </a:pPr>
            <a:r>
              <a:rPr lang="en-ZA" sz="2400" dirty="0" smtClean="0"/>
              <a:t>May include redistribution of resources to compensate for existing inequalities</a:t>
            </a:r>
          </a:p>
          <a:p>
            <a:r>
              <a:rPr lang="en-ZA" sz="2400" dirty="0" smtClean="0"/>
              <a:t>Address socio-economic factors that increase risk of TB</a:t>
            </a:r>
          </a:p>
        </p:txBody>
      </p:sp>
      <p:sp>
        <p:nvSpPr>
          <p:cNvPr id="6" name="Slide Number Placeholder 5"/>
          <p:cNvSpPr>
            <a:spLocks noGrp="1"/>
          </p:cNvSpPr>
          <p:nvPr>
            <p:ph type="sldNum" sz="quarter" idx="4294967295"/>
          </p:nvPr>
        </p:nvSpPr>
        <p:spPr>
          <a:xfrm>
            <a:off x="6553200" y="6248400"/>
            <a:ext cx="1905000" cy="457200"/>
          </a:xfrm>
          <a:prstGeom prst="rect">
            <a:avLst/>
          </a:prstGeom>
        </p:spPr>
        <p:txBody>
          <a:bodyPr/>
          <a:lstStyle/>
          <a:p>
            <a:fld id="{0CEFD42F-9581-433D-8B55-191F18C21A65}" type="slidenum">
              <a:rPr lang="en-US" smtClean="0"/>
              <a:pPr/>
              <a:t>9</a:t>
            </a:fld>
            <a:endParaRPr lang="en-US"/>
          </a:p>
        </p:txBody>
      </p:sp>
      <p:sp>
        <p:nvSpPr>
          <p:cNvPr id="5" name="Rounded Rectangle 4"/>
          <p:cNvSpPr/>
          <p:nvPr/>
        </p:nvSpPr>
        <p:spPr>
          <a:xfrm>
            <a:off x="342899" y="3985058"/>
            <a:ext cx="8555773" cy="226334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800" dirty="0" smtClean="0">
                <a:solidFill>
                  <a:schemeClr val="tx1"/>
                </a:solidFill>
              </a:rPr>
              <a:t>Health equity is achieved when every person has the opportunity to ‘attain his or her full health potential’ and no one is ‘disadvantaged from achieving this potential because of social position or other socially determined circumstances.’</a:t>
            </a:r>
          </a:p>
          <a:p>
            <a:pPr algn="ctr"/>
            <a:endParaRPr lang="en-US" sz="1800" dirty="0">
              <a:solidFill>
                <a:schemeClr val="tx1"/>
              </a:solidFill>
            </a:endParaRPr>
          </a:p>
          <a:p>
            <a:r>
              <a:rPr lang="en-US" sz="1800" dirty="0">
                <a:solidFill>
                  <a:schemeClr val="tx1"/>
                </a:solidFill>
              </a:rPr>
              <a:t>Health inequities are reflected in differences in life expectancy; quality of life; rates of disease, disability, and death; severity of disease; and access to treatment. </a:t>
            </a:r>
          </a:p>
          <a:p>
            <a:pPr algn="r"/>
            <a:r>
              <a:rPr lang="en-ZA" sz="900" dirty="0">
                <a:solidFill>
                  <a:schemeClr val="tx1"/>
                </a:solidFill>
              </a:rPr>
              <a:t>Centres for Disease Control and Prevention</a:t>
            </a:r>
            <a:endParaRPr lang="en-US" sz="900" dirty="0">
              <a:solidFill>
                <a:schemeClr val="tx1"/>
              </a:solidFill>
            </a:endParaRPr>
          </a:p>
        </p:txBody>
      </p:sp>
    </p:spTree>
    <p:custDataLst>
      <p:tags r:id="rId1"/>
    </p:custDataLst>
    <p:extLst>
      <p:ext uri="{BB962C8B-B14F-4D97-AF65-F5344CB8AC3E}">
        <p14:creationId xmlns:p14="http://schemas.microsoft.com/office/powerpoint/2010/main" xmlns="" val="860545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TB CARE II">
  <a:themeElements>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hc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i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9506</TotalTime>
  <Words>2588</Words>
  <Application>Microsoft Office PowerPoint</Application>
  <PresentationFormat>On-screen Show (4:3)</PresentationFormat>
  <Paragraphs>259</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1_TB CARE II</vt:lpstr>
      <vt:lpstr>Slide 1</vt:lpstr>
      <vt:lpstr>Objectives</vt:lpstr>
      <vt:lpstr>Ethics and ethical values</vt:lpstr>
      <vt:lpstr>Ethics in public health </vt:lpstr>
      <vt:lpstr>Human rights</vt:lpstr>
      <vt:lpstr>United Nations Universal Declaration on Human Rights</vt:lpstr>
      <vt:lpstr>Link between ethical values and human rights principles</vt:lpstr>
      <vt:lpstr>Important ethical values in TB care and control</vt:lpstr>
      <vt:lpstr>Social justice/equity</vt:lpstr>
      <vt:lpstr>Solidarity</vt:lpstr>
      <vt:lpstr>Common good</vt:lpstr>
      <vt:lpstr>Autonomy</vt:lpstr>
      <vt:lpstr>Share your experience…..</vt:lpstr>
      <vt:lpstr>Reciprocity</vt:lpstr>
      <vt:lpstr>Effectiveness</vt:lpstr>
      <vt:lpstr>Subsidiarity</vt:lpstr>
      <vt:lpstr>Participation</vt:lpstr>
      <vt:lpstr>Transparency and accountability</vt:lpstr>
      <vt:lpstr>Patient-centred care</vt:lpstr>
      <vt:lpstr>Approach to person-centred care</vt:lpstr>
      <vt:lpstr>Shared responsibility for the care of the patient </vt:lpstr>
      <vt:lpstr>Let’s discuss</vt:lpstr>
      <vt:lpstr>Slide 23</vt:lpstr>
    </vt:vector>
  </TitlesOfParts>
  <Company>Partners In Health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KJ Seung</dc:creator>
  <cp:lastModifiedBy>UmdNJ</cp:lastModifiedBy>
  <cp:revision>399</cp:revision>
  <dcterms:created xsi:type="dcterms:W3CDTF">2012-11-13T21:47:44Z</dcterms:created>
  <dcterms:modified xsi:type="dcterms:W3CDTF">2015-08-06T21:41:39Z</dcterms:modified>
</cp:coreProperties>
</file>